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440" r:id="rId5"/>
    <p:sldId id="451" r:id="rId6"/>
    <p:sldId id="462" r:id="rId7"/>
    <p:sldId id="453" r:id="rId8"/>
    <p:sldId id="466" r:id="rId9"/>
    <p:sldId id="454" r:id="rId10"/>
    <p:sldId id="455" r:id="rId11"/>
    <p:sldId id="456" r:id="rId12"/>
    <p:sldId id="457" r:id="rId13"/>
    <p:sldId id="460" r:id="rId14"/>
    <p:sldId id="427" r:id="rId15"/>
    <p:sldId id="441" r:id="rId16"/>
    <p:sldId id="442" r:id="rId17"/>
    <p:sldId id="439" r:id="rId18"/>
    <p:sldId id="335" r:id="rId19"/>
    <p:sldId id="458" r:id="rId20"/>
    <p:sldId id="459" r:id="rId21"/>
    <p:sldId id="463" r:id="rId22"/>
    <p:sldId id="452" r:id="rId23"/>
    <p:sldId id="430" r:id="rId24"/>
    <p:sldId id="432" r:id="rId25"/>
    <p:sldId id="445" r:id="rId26"/>
    <p:sldId id="446" r:id="rId27"/>
    <p:sldId id="447" r:id="rId28"/>
  </p:sldIdLst>
  <p:sldSz cx="12192000" cy="6858000"/>
  <p:notesSz cx="7315200" cy="9601200"/>
  <p:custDataLst>
    <p:tags r:id="rId31"/>
  </p:custDataLst>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p:defaultTextStyle>
  <p:extLst>
    <p:ext uri="{521415D9-36F7-43E2-AB2F-B90AF26B5E84}">
      <p14:sectionLst xmlns:p14="http://schemas.microsoft.com/office/powerpoint/2010/main">
        <p14:section name="Default Section" id="{9E98BC1A-0E77-47E0-8161-6D19F7287CD0}">
          <p14:sldIdLst>
            <p14:sldId id="440"/>
            <p14:sldId id="451"/>
            <p14:sldId id="462"/>
            <p14:sldId id="453"/>
            <p14:sldId id="466"/>
            <p14:sldId id="454"/>
            <p14:sldId id="455"/>
            <p14:sldId id="456"/>
            <p14:sldId id="457"/>
            <p14:sldId id="460"/>
            <p14:sldId id="427"/>
            <p14:sldId id="441"/>
            <p14:sldId id="442"/>
            <p14:sldId id="439"/>
          </p14:sldIdLst>
        </p14:section>
        <p14:section name="Summary" id="{F90F91B2-9614-493B-AABC-492A1122E6E4}">
          <p14:sldIdLst>
            <p14:sldId id="335"/>
            <p14:sldId id="458"/>
            <p14:sldId id="459"/>
            <p14:sldId id="463"/>
            <p14:sldId id="452"/>
            <p14:sldId id="430"/>
            <p14:sldId id="432"/>
            <p14:sldId id="445"/>
            <p14:sldId id="446"/>
            <p14:sldId id="4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A7B3"/>
    <a:srgbClr val="456B87"/>
    <a:srgbClr val="7CBF93"/>
    <a:srgbClr val="E7C77F"/>
    <a:srgbClr val="D87C7C"/>
    <a:srgbClr val="5A8FBF"/>
    <a:srgbClr val="E29A26"/>
    <a:srgbClr val="FFFFFF"/>
    <a:srgbClr val="3E454B"/>
    <a:srgbClr val="97AD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02BED-FF02-4944-82A7-F47685509D1F}" v="16" dt="2025-11-27T22:55:31.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6364" autoAdjust="0"/>
  </p:normalViewPr>
  <p:slideViewPr>
    <p:cSldViewPr snapToGrid="0">
      <p:cViewPr>
        <p:scale>
          <a:sx n="75" d="100"/>
          <a:sy n="75" d="100"/>
        </p:scale>
        <p:origin x="2112" y="83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D04D6973-754B-47CD-95F4-E4177A42261F}" type="datetimeFigureOut">
              <a:rPr lang="en-US" altLang="en-US"/>
              <a:pPr/>
              <a:t>11/27/2025</a:t>
            </a:fld>
            <a:endParaRPr lang="en-US" alt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9E8D216E-3286-4007-A09A-41655211AEC2}" type="slidenum">
              <a:rPr lang="en-US" altLang="en-US"/>
              <a:pPr/>
              <a:t>‹#›</a:t>
            </a:fld>
            <a:endParaRPr lang="en-US" altLang="en-US"/>
          </a:p>
        </p:txBody>
      </p:sp>
    </p:spTree>
    <p:extLst>
      <p:ext uri="{BB962C8B-B14F-4D97-AF65-F5344CB8AC3E}">
        <p14:creationId xmlns:p14="http://schemas.microsoft.com/office/powerpoint/2010/main" val="40591046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0" tIns="48326" rIns="96650" bIns="48326"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4143588" y="1"/>
            <a:ext cx="3169920" cy="480060"/>
          </a:xfrm>
          <a:prstGeom prst="rect">
            <a:avLst/>
          </a:prstGeom>
        </p:spPr>
        <p:txBody>
          <a:bodyPr vert="horz" wrap="square" lIns="96650" tIns="48326" rIns="96650" bIns="48326" numCol="1" anchor="t" anchorCtr="0" compatLnSpc="1">
            <a:prstTxWarp prst="textNoShape">
              <a:avLst/>
            </a:prstTxWarp>
          </a:bodyPr>
          <a:lstStyle>
            <a:lvl1pPr algn="r">
              <a:defRPr sz="1200"/>
            </a:lvl1pPr>
          </a:lstStyle>
          <a:p>
            <a:fld id="{72979507-E6EB-4E09-9330-8A6222761008}" type="datetimeFigureOut">
              <a:rPr lang="en-US" altLang="en-US"/>
              <a:pPr/>
              <a:t>11/27/2025</a:t>
            </a:fld>
            <a:endParaRPr lang="en-US" alt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0" tIns="48326" rIns="96650" bIns="48326" rtlCol="0" anchor="ctr"/>
          <a:lstStyle/>
          <a:p>
            <a:pPr lvl="0"/>
            <a:endParaRPr lang="en-US" noProof="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0" tIns="48326" rIns="96650" bIns="48326"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9119474"/>
            <a:ext cx="3169920" cy="480060"/>
          </a:xfrm>
          <a:prstGeom prst="rect">
            <a:avLst/>
          </a:prstGeom>
        </p:spPr>
        <p:txBody>
          <a:bodyPr vert="horz" lIns="96650" tIns="48326" rIns="96650" bIns="48326"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wrap="square" lIns="96650" tIns="48326" rIns="96650" bIns="48326" numCol="1" anchor="b" anchorCtr="0" compatLnSpc="1">
            <a:prstTxWarp prst="textNoShape">
              <a:avLst/>
            </a:prstTxWarp>
          </a:bodyPr>
          <a:lstStyle>
            <a:lvl1pPr algn="r">
              <a:defRPr sz="1200"/>
            </a:lvl1pPr>
          </a:lstStyle>
          <a:p>
            <a:fld id="{58B6414A-BA14-4DDA-AFF4-139240F35821}" type="slidenum">
              <a:rPr lang="en-US" altLang="en-US"/>
              <a:pPr/>
              <a:t>‹#›</a:t>
            </a:fld>
            <a:endParaRPr lang="en-US" altLang="en-US"/>
          </a:p>
        </p:txBody>
      </p:sp>
    </p:spTree>
    <p:extLst>
      <p:ext uri="{BB962C8B-B14F-4D97-AF65-F5344CB8AC3E}">
        <p14:creationId xmlns:p14="http://schemas.microsoft.com/office/powerpoint/2010/main" val="2252839806"/>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ヒラギノ角ゴ Pro W3" charset="0"/>
      </a:defRPr>
    </a:lvl1pPr>
    <a:lvl2pPr marL="4572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2pPr>
    <a:lvl3pPr marL="9144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3pPr>
    <a:lvl4pPr marL="13716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4pPr>
    <a:lvl5pPr marL="1828800" algn="l" defTabSz="457200" rtl="0" eaLnBrk="0" fontAlgn="base" hangingPunct="0">
      <a:spcBef>
        <a:spcPct val="30000"/>
      </a:spcBef>
      <a:spcAft>
        <a:spcPct val="0"/>
      </a:spcAft>
      <a:defRPr sz="1100" kern="1200">
        <a:solidFill>
          <a:schemeClr val="tx1"/>
        </a:solidFill>
        <a:latin typeface="+mn-lt"/>
        <a:ea typeface="ヒラギノ角ゴ Pro W3" pitchFamily="12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researchgate.net/publication/277719250_Design_of_Ecological_Risk_Criteria_for_the_integrated_management_of_Canadian_oceans/figur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a:t>
            </a:fld>
            <a:endParaRPr lang="en-US" altLang="en-US"/>
          </a:p>
        </p:txBody>
      </p:sp>
    </p:spTree>
    <p:extLst>
      <p:ext uri="{BB962C8B-B14F-4D97-AF65-F5344CB8AC3E}">
        <p14:creationId xmlns:p14="http://schemas.microsoft.com/office/powerpoint/2010/main" val="380344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12</a:t>
            </a:fld>
            <a:endParaRPr lang="en-US" altLang="en-US"/>
          </a:p>
        </p:txBody>
      </p:sp>
    </p:spTree>
    <p:extLst>
      <p:ext uri="{BB962C8B-B14F-4D97-AF65-F5344CB8AC3E}">
        <p14:creationId xmlns:p14="http://schemas.microsoft.com/office/powerpoint/2010/main" val="3998969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13</a:t>
            </a:fld>
            <a:endParaRPr lang="en-US" altLang="en-US"/>
          </a:p>
        </p:txBody>
      </p:sp>
    </p:spTree>
    <p:extLst>
      <p:ext uri="{BB962C8B-B14F-4D97-AF65-F5344CB8AC3E}">
        <p14:creationId xmlns:p14="http://schemas.microsoft.com/office/powerpoint/2010/main" val="2885752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CA">
                <a:solidFill>
                  <a:srgbClr val="000000"/>
                </a:solidFill>
                <a:latin typeface="Arial" panose="020B0604020202020204" pitchFamily="34" charset="0"/>
                <a:ea typeface="Calibri" panose="020F0502020204030204" pitchFamily="34" charset="0"/>
              </a:rPr>
              <a:t>Expectations are for an average </a:t>
            </a:r>
            <a:r>
              <a:rPr lang="en-CA" err="1">
                <a:solidFill>
                  <a:srgbClr val="000000"/>
                </a:solidFill>
                <a:latin typeface="Arial" panose="020B0604020202020204" pitchFamily="34" charset="0"/>
                <a:ea typeface="Calibri" panose="020F0502020204030204" pitchFamily="34" charset="0"/>
              </a:rPr>
              <a:t>Somass</a:t>
            </a:r>
            <a:r>
              <a:rPr lang="en-CA">
                <a:solidFill>
                  <a:srgbClr val="000000"/>
                </a:solidFill>
                <a:latin typeface="Arial" panose="020B0604020202020204" pitchFamily="34" charset="0"/>
                <a:ea typeface="Calibri" panose="020F0502020204030204" pitchFamily="34" charset="0"/>
              </a:rPr>
              <a:t> Sockeye return in 2025, based on ocean indicators returns to date, and marine survival rates</a:t>
            </a:r>
          </a:p>
          <a:p>
            <a:pPr defTabSz="473522">
              <a:defRPr/>
            </a:pPr>
            <a:r>
              <a:rPr lang="en-CA">
                <a:solidFill>
                  <a:srgbClr val="000000"/>
                </a:solidFill>
                <a:latin typeface="Arial" panose="020B0604020202020204" pitchFamily="34" charset="0"/>
              </a:rPr>
              <a:t>Henderson: </a:t>
            </a:r>
            <a:r>
              <a:rPr lang="en-US">
                <a:latin typeface="Segoe UI" panose="020B0502040204020203" pitchFamily="34" charset="0"/>
              </a:rPr>
              <a:t>The 2024 adult return was low. The age composition data showed similar abundances of 42s and 52s. Expectations are for a below-average return.</a:t>
            </a:r>
            <a:endParaRPr lang="en-US">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14</a:t>
            </a:fld>
            <a:endParaRPr lang="en-US" altLang="en-US"/>
          </a:p>
        </p:txBody>
      </p:sp>
    </p:spTree>
    <p:extLst>
      <p:ext uri="{BB962C8B-B14F-4D97-AF65-F5344CB8AC3E}">
        <p14:creationId xmlns:p14="http://schemas.microsoft.com/office/powerpoint/2010/main" val="599179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sz="120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15</a:t>
            </a:fld>
            <a:endParaRPr lang="en-US" altLang="en-US"/>
          </a:p>
        </p:txBody>
      </p:sp>
    </p:spTree>
    <p:extLst>
      <p:ext uri="{BB962C8B-B14F-4D97-AF65-F5344CB8AC3E}">
        <p14:creationId xmlns:p14="http://schemas.microsoft.com/office/powerpoint/2010/main" val="214627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C2826-4CA2-DCDA-A2DF-D48626A5E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65AC5-E956-6ED6-324F-0E23DEC56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A07EA-6B79-F998-1309-5582A43F06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0510A3-10BF-2300-D5D8-DBA3C797A460}"/>
              </a:ext>
            </a:extLst>
          </p:cNvPr>
          <p:cNvSpPr>
            <a:spLocks noGrp="1"/>
          </p:cNvSpPr>
          <p:nvPr>
            <p:ph type="sldNum" sz="quarter" idx="5"/>
          </p:nvPr>
        </p:nvSpPr>
        <p:spPr/>
        <p:txBody>
          <a:bodyPr/>
          <a:lstStyle/>
          <a:p>
            <a:fld id="{58B6414A-BA14-4DDA-AFF4-139240F35821}" type="slidenum">
              <a:rPr lang="en-US" altLang="en-US" smtClean="0"/>
              <a:pPr/>
              <a:t>16</a:t>
            </a:fld>
            <a:endParaRPr lang="en-US" altLang="en-US"/>
          </a:p>
        </p:txBody>
      </p:sp>
    </p:spTree>
    <p:extLst>
      <p:ext uri="{BB962C8B-B14F-4D97-AF65-F5344CB8AC3E}">
        <p14:creationId xmlns:p14="http://schemas.microsoft.com/office/powerpoint/2010/main" val="220226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5DA98-A1A1-07D9-100A-11E22A420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80403-8A9B-53EC-0518-0556EDF6E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26732-D411-3B6A-772B-B4179C45A7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21B039-8B59-B2FF-468E-B45C37B17C29}"/>
              </a:ext>
            </a:extLst>
          </p:cNvPr>
          <p:cNvSpPr>
            <a:spLocks noGrp="1"/>
          </p:cNvSpPr>
          <p:nvPr>
            <p:ph type="sldNum" sz="quarter" idx="5"/>
          </p:nvPr>
        </p:nvSpPr>
        <p:spPr/>
        <p:txBody>
          <a:bodyPr/>
          <a:lstStyle/>
          <a:p>
            <a:fld id="{58B6414A-BA14-4DDA-AFF4-139240F35821}" type="slidenum">
              <a:rPr lang="en-US" altLang="en-US" smtClean="0"/>
              <a:pPr/>
              <a:t>17</a:t>
            </a:fld>
            <a:endParaRPr lang="en-US" altLang="en-US"/>
          </a:p>
        </p:txBody>
      </p:sp>
    </p:spTree>
    <p:extLst>
      <p:ext uri="{BB962C8B-B14F-4D97-AF65-F5344CB8AC3E}">
        <p14:creationId xmlns:p14="http://schemas.microsoft.com/office/powerpoint/2010/main" val="1073363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18</a:t>
            </a:fld>
            <a:endParaRPr lang="en-US" altLang="en-US"/>
          </a:p>
        </p:txBody>
      </p:sp>
    </p:spTree>
    <p:extLst>
      <p:ext uri="{BB962C8B-B14F-4D97-AF65-F5344CB8AC3E}">
        <p14:creationId xmlns:p14="http://schemas.microsoft.com/office/powerpoint/2010/main" val="1253853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22</a:t>
            </a:fld>
            <a:endParaRPr lang="en-US" altLang="en-US"/>
          </a:p>
        </p:txBody>
      </p:sp>
    </p:spTree>
    <p:extLst>
      <p:ext uri="{BB962C8B-B14F-4D97-AF65-F5344CB8AC3E}">
        <p14:creationId xmlns:p14="http://schemas.microsoft.com/office/powerpoint/2010/main" val="230733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(PDF) Design of Ecological Risk Criteria for the integrated management of Canadian oceans</a:t>
            </a:r>
            <a:endParaRPr lang="en-US" dirty="0"/>
          </a:p>
          <a:p>
            <a:r>
              <a:rPr lang="en-US" dirty="0"/>
              <a:t>Maybe </a:t>
            </a:r>
            <a:r>
              <a:rPr lang="en-US" dirty="0" err="1"/>
              <a:t>colour</a:t>
            </a:r>
            <a:r>
              <a:rPr lang="en-US" dirty="0"/>
              <a:t> + label directly on the figure</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23</a:t>
            </a:fld>
            <a:endParaRPr lang="en-US" altLang="en-US"/>
          </a:p>
        </p:txBody>
      </p:sp>
    </p:spTree>
    <p:extLst>
      <p:ext uri="{BB962C8B-B14F-4D97-AF65-F5344CB8AC3E}">
        <p14:creationId xmlns:p14="http://schemas.microsoft.com/office/powerpoint/2010/main" val="2751567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3</a:t>
            </a:fld>
            <a:endParaRPr lang="en-US" altLang="en-US"/>
          </a:p>
        </p:txBody>
      </p:sp>
    </p:spTree>
    <p:extLst>
      <p:ext uri="{BB962C8B-B14F-4D97-AF65-F5344CB8AC3E}">
        <p14:creationId xmlns:p14="http://schemas.microsoft.com/office/powerpoint/2010/main" val="259725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Acknowledgments slide??</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4</a:t>
            </a:fld>
            <a:endParaRPr lang="en-US" altLang="en-US"/>
          </a:p>
        </p:txBody>
      </p:sp>
    </p:spTree>
    <p:extLst>
      <p:ext uri="{BB962C8B-B14F-4D97-AF65-F5344CB8AC3E}">
        <p14:creationId xmlns:p14="http://schemas.microsoft.com/office/powerpoint/2010/main" val="352652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Chelsea: change projection (BC Albers?), then maybe </a:t>
            </a:r>
            <a:r>
              <a:rPr lang="en-US" dirty="0" err="1"/>
              <a:t>colour</a:t>
            </a:r>
            <a:r>
              <a:rPr lang="en-US" dirty="0"/>
              <a:t> by DFO Area??</a:t>
            </a:r>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6</a:t>
            </a:fld>
            <a:endParaRPr lang="en-US" altLang="en-US"/>
          </a:p>
        </p:txBody>
      </p:sp>
    </p:spTree>
    <p:extLst>
      <p:ext uri="{BB962C8B-B14F-4D97-AF65-F5344CB8AC3E}">
        <p14:creationId xmlns:p14="http://schemas.microsoft.com/office/powerpoint/2010/main" val="2983377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7</a:t>
            </a:fld>
            <a:endParaRPr lang="en-US" altLang="en-US"/>
          </a:p>
        </p:txBody>
      </p:sp>
    </p:spTree>
    <p:extLst>
      <p:ext uri="{BB962C8B-B14F-4D97-AF65-F5344CB8AC3E}">
        <p14:creationId xmlns:p14="http://schemas.microsoft.com/office/powerpoint/2010/main" val="3275036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8</a:t>
            </a:fld>
            <a:endParaRPr lang="en-US" altLang="en-US"/>
          </a:p>
        </p:txBody>
      </p:sp>
    </p:spTree>
    <p:extLst>
      <p:ext uri="{BB962C8B-B14F-4D97-AF65-F5344CB8AC3E}">
        <p14:creationId xmlns:p14="http://schemas.microsoft.com/office/powerpoint/2010/main" val="1120145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36A59-823F-36D4-9C87-A173D0438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0EB61-5949-F62D-041B-AE51F8A80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AD17F-18F4-E3DA-19CD-87FCD65DBF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CC3492-C46C-0319-D0E9-B649430F5854}"/>
              </a:ext>
            </a:extLst>
          </p:cNvPr>
          <p:cNvSpPr>
            <a:spLocks noGrp="1"/>
          </p:cNvSpPr>
          <p:nvPr>
            <p:ph type="sldNum" sz="quarter" idx="5"/>
          </p:nvPr>
        </p:nvSpPr>
        <p:spPr/>
        <p:txBody>
          <a:bodyPr/>
          <a:lstStyle/>
          <a:p>
            <a:fld id="{58B6414A-BA14-4DDA-AFF4-139240F35821}" type="slidenum">
              <a:rPr lang="en-US" altLang="en-US" smtClean="0"/>
              <a:pPr/>
              <a:t>9</a:t>
            </a:fld>
            <a:endParaRPr lang="en-US" altLang="en-US"/>
          </a:p>
        </p:txBody>
      </p:sp>
    </p:spTree>
    <p:extLst>
      <p:ext uri="{BB962C8B-B14F-4D97-AF65-F5344CB8AC3E}">
        <p14:creationId xmlns:p14="http://schemas.microsoft.com/office/powerpoint/2010/main" val="317858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DAWN: what about “1 to 2”, “2 to 3” </a:t>
            </a:r>
            <a:r>
              <a:rPr lang="en-US" dirty="0" err="1"/>
              <a:t>etc</a:t>
            </a:r>
            <a:endParaRPr lang="en-US" dirty="0"/>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10</a:t>
            </a:fld>
            <a:endParaRPr lang="en-US" altLang="en-US"/>
          </a:p>
        </p:txBody>
      </p:sp>
    </p:spTree>
    <p:extLst>
      <p:ext uri="{BB962C8B-B14F-4D97-AF65-F5344CB8AC3E}">
        <p14:creationId xmlns:p14="http://schemas.microsoft.com/office/powerpoint/2010/main" val="188206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B6414A-BA14-4DDA-AFF4-139240F35821}" type="slidenum">
              <a:rPr lang="en-US" altLang="en-US" smtClean="0"/>
              <a:pPr/>
              <a:t>11</a:t>
            </a:fld>
            <a:endParaRPr lang="en-US" altLang="en-US"/>
          </a:p>
        </p:txBody>
      </p:sp>
    </p:spTree>
    <p:extLst>
      <p:ext uri="{BB962C8B-B14F-4D97-AF65-F5344CB8AC3E}">
        <p14:creationId xmlns:p14="http://schemas.microsoft.com/office/powerpoint/2010/main" val="105412576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378E68-B847-55E4-324B-9A21EE42888C}"/>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4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0F24ED5-5096-2EAE-707B-54A927ADB030}"/>
              </a:ext>
            </a:extLst>
          </p:cNvPr>
          <p:cNvSpPr>
            <a:spLocks noGrp="1"/>
          </p:cNvSpPr>
          <p:nvPr>
            <p:ph type="sldNum" sz="quarter" idx="10"/>
          </p:nvPr>
        </p:nvSpPr>
        <p:spPr>
          <a:xfrm>
            <a:off x="567696" y="6259967"/>
            <a:ext cx="564409" cy="365125"/>
          </a:xfrm>
          <a:prstGeom prst="rect">
            <a:avLst/>
          </a:prstGeom>
        </p:spPr>
        <p:txBody>
          <a:bodyPr/>
          <a:lstStyle/>
          <a:p>
            <a:fld id="{4AF31215-D414-49A1-B0BE-FA6A849F09BB}" type="slidenum">
              <a:rPr lang="en-US" altLang="en-US" smtClean="0"/>
              <a:pPr/>
              <a:t>‹#›</a:t>
            </a:fld>
            <a:endParaRPr lang="en-US" altLang="en-US"/>
          </a:p>
        </p:txBody>
      </p:sp>
      <p:pic>
        <p:nvPicPr>
          <p:cNvPr id="7" name="Picture 3" descr="\\prod.prv\shared\NCR\CMO\CMB_NEW\0400-Comms Svcs\480 - Publishing and Production\!Flag Signatures\Canada Wordmark\Colour\Canada_Colour.png">
            <a:extLst>
              <a:ext uri="{FF2B5EF4-FFF2-40B4-BE49-F238E27FC236}">
                <a16:creationId xmlns:a16="http://schemas.microsoft.com/office/drawing/2014/main" id="{58BAB1A2-29FC-68A9-017B-94146F49FBE5}"/>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extLst>
      <p:ext uri="{BB962C8B-B14F-4D97-AF65-F5344CB8AC3E}">
        <p14:creationId xmlns:p14="http://schemas.microsoft.com/office/powerpoint/2010/main" val="1462096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2BF17-4193-C6FC-AC84-55F6C81846FD}"/>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6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22" name="Rectangle 21">
            <a:extLst>
              <a:ext uri="{FF2B5EF4-FFF2-40B4-BE49-F238E27FC236}">
                <a16:creationId xmlns:a16="http://schemas.microsoft.com/office/drawing/2014/main" id="{C04CF8E6-7043-0A1D-2768-9FC1C3669BE9}"/>
              </a:ext>
            </a:extLst>
          </p:cNvPr>
          <p:cNvSpPr/>
          <p:nvPr userDrawn="1"/>
        </p:nvSpPr>
        <p:spPr>
          <a:xfrm>
            <a:off x="-1" y="727531"/>
            <a:ext cx="12192000" cy="5395913"/>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3" descr="\\prod.prv\shared\NCR\CMO\CMB_NEW\0400-Comms Svcs\480 - Publishing and Production\!Flag Signatures\Canada Wordmark\Colour\Canada_Colour.png">
            <a:extLst>
              <a:ext uri="{FF2B5EF4-FFF2-40B4-BE49-F238E27FC236}">
                <a16:creationId xmlns:a16="http://schemas.microsoft.com/office/drawing/2014/main" id="{0E00909B-063F-ACCD-19D0-C1624A769878}"/>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6" name="Rectangle 5">
            <a:extLst>
              <a:ext uri="{FF2B5EF4-FFF2-40B4-BE49-F238E27FC236}">
                <a16:creationId xmlns:a16="http://schemas.microsoft.com/office/drawing/2014/main" id="{E946A01A-8A7F-D9B5-0A17-AEA65CC978C4}"/>
              </a:ext>
            </a:extLst>
          </p:cNvPr>
          <p:cNvSpPr/>
          <p:nvPr userDrawn="1"/>
        </p:nvSpPr>
        <p:spPr>
          <a:xfrm>
            <a:off x="6096000"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A6353D-BAE3-8057-F27D-1E15C38A4186}"/>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ECAD60D-2B96-63D3-A347-18ABAA2DEB14}"/>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58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C3B58F7-7F45-5514-8B59-F0788F965C3B}"/>
              </a:ext>
            </a:extLst>
          </p:cNvPr>
          <p:cNvSpPr txBox="1">
            <a:spLocks/>
          </p:cNvSpPr>
          <p:nvPr userDrawn="1"/>
        </p:nvSpPr>
        <p:spPr>
          <a:xfrm rot="16200000">
            <a:off x="8255264" y="4411489"/>
            <a:ext cx="2436466"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2000" spc="30">
                <a:ln w="6350">
                  <a:noFill/>
                </a:ln>
                <a:solidFill>
                  <a:schemeClr val="bg1"/>
                </a:solidFill>
                <a:effectLst/>
                <a:latin typeface="Segoe UI" panose="020B0502040204020203" pitchFamily="34" charset="0"/>
                <a:ea typeface="ヒラギノ角ゴ Pro W3" pitchFamily="127" charset="-128"/>
                <a:cs typeface="Segoe UI" panose="020B0502040204020203" pitchFamily="34" charset="0"/>
              </a:rPr>
              <a:t>OUTLINE</a:t>
            </a:r>
          </a:p>
        </p:txBody>
      </p:sp>
      <p:sp>
        <p:nvSpPr>
          <p:cNvPr id="8" name="Rectangle 7">
            <a:extLst>
              <a:ext uri="{FF2B5EF4-FFF2-40B4-BE49-F238E27FC236}">
                <a16:creationId xmlns:a16="http://schemas.microsoft.com/office/drawing/2014/main" id="{E3D49D43-4A2A-65A3-8F86-15C0B4ED8F76}"/>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080E1AD-9D03-0B84-0DDC-8303B509CE88}"/>
              </a:ext>
            </a:extLst>
          </p:cNvPr>
          <p:cNvSpPr>
            <a:spLocks noGrp="1"/>
          </p:cNvSpPr>
          <p:nvPr>
            <p:ph type="title"/>
          </p:nvPr>
        </p:nvSpPr>
        <p:spPr>
          <a:xfrm>
            <a:off x="1264714" y="148168"/>
            <a:ext cx="10515600" cy="438022"/>
          </a:xfrm>
          <a:prstGeom prst="rect">
            <a:avLst/>
          </a:prstGeom>
        </p:spPr>
        <p:txBody>
          <a:bodyPr/>
          <a:lstStyle>
            <a:lvl1pPr>
              <a:defRPr sz="2000">
                <a:ln w="6350">
                  <a:noFill/>
                </a:ln>
                <a:effectLst/>
              </a:defRPr>
            </a:lvl1pPr>
          </a:lstStyle>
          <a:p>
            <a:r>
              <a:rPr lang="en-US" dirty="0"/>
              <a:t>Click to edit Master title style</a:t>
            </a:r>
          </a:p>
        </p:txBody>
      </p:sp>
      <p:sp>
        <p:nvSpPr>
          <p:cNvPr id="9" name="Text Placeholder 8">
            <a:extLst>
              <a:ext uri="{FF2B5EF4-FFF2-40B4-BE49-F238E27FC236}">
                <a16:creationId xmlns:a16="http://schemas.microsoft.com/office/drawing/2014/main" id="{0F5FF97C-8F1C-00D4-2C0A-EF5DB21DC781}"/>
              </a:ext>
            </a:extLst>
          </p:cNvPr>
          <p:cNvSpPr>
            <a:spLocks noGrp="1"/>
          </p:cNvSpPr>
          <p:nvPr>
            <p:ph type="body" sz="quarter" idx="13" hasCustomPrompt="1"/>
          </p:nvPr>
        </p:nvSpPr>
        <p:spPr>
          <a:xfrm>
            <a:off x="938213" y="968375"/>
            <a:ext cx="3681412" cy="617538"/>
          </a:xfrm>
          <a:prstGeom prst="rect">
            <a:avLst/>
          </a:prstGeom>
        </p:spPr>
        <p:txBody>
          <a:bodyPr/>
          <a:lstStyle>
            <a:lvl1pPr marL="0" indent="0">
              <a:buNone/>
              <a:defRPr/>
            </a:lvl1pPr>
          </a:lstStyle>
          <a:p>
            <a:pPr lvl="0"/>
            <a:r>
              <a:rPr lang="en-US" dirty="0"/>
              <a:t>TEXT</a:t>
            </a:r>
          </a:p>
        </p:txBody>
      </p:sp>
    </p:spTree>
    <p:extLst>
      <p:ext uri="{BB962C8B-B14F-4D97-AF65-F5344CB8AC3E}">
        <p14:creationId xmlns:p14="http://schemas.microsoft.com/office/powerpoint/2010/main" val="4042903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9D1177-91F4-7E8B-BC11-6C9CCDD778FF}"/>
              </a:ext>
            </a:extLst>
          </p:cNvPr>
          <p:cNvSpPr/>
          <p:nvPr userDrawn="1"/>
        </p:nvSpPr>
        <p:spPr>
          <a:xfrm>
            <a:off x="0" y="842962"/>
            <a:ext cx="12192000" cy="6015038"/>
          </a:xfrm>
          <a:prstGeom prst="rect">
            <a:avLst/>
          </a:prstGeom>
          <a:gradFill flip="none" rotWithShape="1">
            <a:gsLst>
              <a:gs pos="0">
                <a:srgbClr val="94A7B8">
                  <a:alpha val="0"/>
                </a:srgbClr>
              </a:gs>
              <a:gs pos="100000">
                <a:srgbClr val="94A7B8">
                  <a:alpha val="80000"/>
                </a:srgb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D331E-0F4D-2A67-EDE6-C32229416896}"/>
              </a:ext>
            </a:extLst>
          </p:cNvPr>
          <p:cNvSpPr/>
          <p:nvPr userDrawn="1"/>
        </p:nvSpPr>
        <p:spPr>
          <a:xfrm>
            <a:off x="0" y="727531"/>
            <a:ext cx="12192000" cy="53959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3" descr="\\prod.prv\shared\NCR\CMO\CMB_NEW\0400-Comms Svcs\480 - Publishing and Production\!Flag Signatures\Canada Wordmark\Colour\Canada_Colour.png">
            <a:extLst>
              <a:ext uri="{FF2B5EF4-FFF2-40B4-BE49-F238E27FC236}">
                <a16:creationId xmlns:a16="http://schemas.microsoft.com/office/drawing/2014/main" id="{CE1EBDB8-5E96-431D-91F9-992248FD8C0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
        <p:nvSpPr>
          <p:cNvPr id="4" name="Slide Number Placeholder 5">
            <a:extLst>
              <a:ext uri="{FF2B5EF4-FFF2-40B4-BE49-F238E27FC236}">
                <a16:creationId xmlns:a16="http://schemas.microsoft.com/office/drawing/2014/main" id="{35A75106-BA3A-1B7D-5700-5FA4649E8CC8}"/>
              </a:ext>
            </a:extLst>
          </p:cNvPr>
          <p:cNvSpPr>
            <a:spLocks noGrp="1"/>
          </p:cNvSpPr>
          <p:nvPr>
            <p:ph type="sldNum" sz="quarter" idx="12"/>
          </p:nvPr>
        </p:nvSpPr>
        <p:spPr>
          <a:xfrm>
            <a:off x="609606" y="6459865"/>
            <a:ext cx="1310217" cy="165220"/>
          </a:xfrm>
          <a:prstGeom prst="rect">
            <a:avLst/>
          </a:prstGeom>
        </p:spPr>
        <p:txBody>
          <a:bodyPr/>
          <a:lstStyle>
            <a:lvl1pPr>
              <a:defRPr>
                <a:latin typeface="Segoe UI Semilight" panose="020B0402040204020203" pitchFamily="34" charset="0"/>
                <a:cs typeface="Segoe UI Semilight" panose="020B0402040204020203" pitchFamily="34" charset="0"/>
              </a:defRPr>
            </a:lvl1pPr>
          </a:lstStyle>
          <a:p>
            <a:pPr algn="l"/>
            <a:fld id="{A3C1C3F4-7627-499B-A387-D46B6B71D0BD}" type="slidenum">
              <a:rPr lang="en-US" altLang="en-US" smtClean="0"/>
              <a:pPr algn="l"/>
              <a:t>‹#›</a:t>
            </a:fld>
            <a:endParaRPr lang="en-US" altLang="en-US"/>
          </a:p>
        </p:txBody>
      </p:sp>
      <p:sp>
        <p:nvSpPr>
          <p:cNvPr id="5" name="Rectangle 4">
            <a:extLst>
              <a:ext uri="{FF2B5EF4-FFF2-40B4-BE49-F238E27FC236}">
                <a16:creationId xmlns:a16="http://schemas.microsoft.com/office/drawing/2014/main" id="{BDE0AD19-8C63-FC29-C215-83E5B7541195}"/>
              </a:ext>
            </a:extLst>
          </p:cNvPr>
          <p:cNvSpPr/>
          <p:nvPr userDrawn="1"/>
        </p:nvSpPr>
        <p:spPr>
          <a:xfrm>
            <a:off x="6095999" y="5622"/>
            <a:ext cx="6096000" cy="721909"/>
          </a:xfrm>
          <a:prstGeom prst="rect">
            <a:avLst/>
          </a:prstGeom>
          <a:gradFill flip="none" rotWithShape="1">
            <a:gsLst>
              <a:gs pos="0">
                <a:srgbClr val="9CADBE">
                  <a:alpha val="0"/>
                </a:srgbClr>
              </a:gs>
              <a:gs pos="63000">
                <a:srgbClr val="9CADBE"/>
              </a:gs>
              <a:gs pos="100000">
                <a:srgbClr val="9CADB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232BB9-1C9D-3DB5-E1E1-BE99A69A2F70}"/>
              </a:ext>
            </a:extLst>
          </p:cNvPr>
          <p:cNvSpPr/>
          <p:nvPr userDrawn="1"/>
        </p:nvSpPr>
        <p:spPr>
          <a:xfrm rot="10800000">
            <a:off x="3362036" y="146963"/>
            <a:ext cx="8829962" cy="439226"/>
          </a:xfrm>
          <a:prstGeom prst="rect">
            <a:avLst/>
          </a:prstGeom>
          <a:gradFill flip="none" rotWithShape="1">
            <a:gsLst>
              <a:gs pos="22000">
                <a:srgbClr val="97ADBB">
                  <a:alpha val="0"/>
                </a:srgbClr>
              </a:gs>
              <a:gs pos="86000">
                <a:srgbClr val="3E454B"/>
              </a:gs>
              <a:gs pos="100000">
                <a:srgbClr val="3E454B"/>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47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F89F82-F064-991E-6BBE-629C7BFB0FAA}"/>
              </a:ext>
            </a:extLst>
          </p:cNvPr>
          <p:cNvSpPr txBox="1"/>
          <p:nvPr userDrawn="1">
            <p:extLst>
              <p:ext uri="{1162E1C5-73C7-4A58-AE30-91384D911F3F}">
                <p184:classification xmlns:p184="http://schemas.microsoft.com/office/powerpoint/2018/4/main" val="hdr"/>
              </p:ext>
            </p:extLst>
          </p:nvPr>
        </p:nvSpPr>
        <p:spPr>
          <a:xfrm>
            <a:off x="7415214" y="63503"/>
            <a:ext cx="1700212" cy="103875"/>
          </a:xfrm>
          <a:prstGeom prst="rect">
            <a:avLst/>
          </a:prstGeom>
        </p:spPr>
        <p:txBody>
          <a:bodyPr horzOverflow="overflow" lIns="0" tIns="0" rIns="0" bIns="0">
            <a:spAutoFit/>
          </a:bodyPr>
          <a:lstStyle/>
          <a:p>
            <a:pPr algn="l"/>
            <a:r>
              <a:rPr lang="en-US" sz="675">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Unclassified - Non-Classifié</a:t>
            </a:r>
          </a:p>
        </p:txBody>
      </p:sp>
      <p:pic>
        <p:nvPicPr>
          <p:cNvPr id="10" name="Picture 9" descr="A river with fog and trees in the background&#10;&#10;AI-generated content may be incorrect.">
            <a:extLst>
              <a:ext uri="{FF2B5EF4-FFF2-40B4-BE49-F238E27FC236}">
                <a16:creationId xmlns:a16="http://schemas.microsoft.com/office/drawing/2014/main" id="{534DC0AC-9905-7ACD-C36A-9F88F384FC0A}"/>
              </a:ext>
            </a:extLst>
          </p:cNvPr>
          <p:cNvPicPr>
            <a:picLocks noChangeAspect="1"/>
          </p:cNvPicPr>
          <p:nvPr userDrawn="1"/>
        </p:nvPicPr>
        <p:blipFill>
          <a:blip r:embed="rId6"/>
          <a:srcRect l="11975" t="5320" r="3801" b="10173"/>
          <a:stretch/>
        </p:blipFill>
        <p:spPr>
          <a:xfrm>
            <a:off x="0" y="0"/>
            <a:ext cx="12192001" cy="6857998"/>
          </a:xfrm>
          <a:prstGeom prst="rect">
            <a:avLst/>
          </a:prstGeom>
        </p:spPr>
      </p:pic>
      <p:grpSp>
        <p:nvGrpSpPr>
          <p:cNvPr id="12" name="Group 11">
            <a:extLst>
              <a:ext uri="{FF2B5EF4-FFF2-40B4-BE49-F238E27FC236}">
                <a16:creationId xmlns:a16="http://schemas.microsoft.com/office/drawing/2014/main" id="{ACB5D0BB-C439-EE8E-453D-40CCCE48A6AE}"/>
              </a:ext>
            </a:extLst>
          </p:cNvPr>
          <p:cNvGrpSpPr/>
          <p:nvPr userDrawn="1"/>
        </p:nvGrpSpPr>
        <p:grpSpPr>
          <a:xfrm>
            <a:off x="1185867" y="232915"/>
            <a:ext cx="3228856" cy="234633"/>
            <a:chOff x="1277700" y="1490215"/>
            <a:chExt cx="2972359" cy="215994"/>
          </a:xfrm>
        </p:grpSpPr>
        <p:sp>
          <p:nvSpPr>
            <p:cNvPr id="15" name="Rectangle 14">
              <a:extLst>
                <a:ext uri="{FF2B5EF4-FFF2-40B4-BE49-F238E27FC236}">
                  <a16:creationId xmlns:a16="http://schemas.microsoft.com/office/drawing/2014/main" id="{2ADDB93F-502F-8BB5-B71D-CAD7FE969F66}"/>
                </a:ext>
              </a:extLst>
            </p:cNvPr>
            <p:cNvSpPr/>
            <p:nvPr userDrawn="1"/>
          </p:nvSpPr>
          <p:spPr>
            <a:xfrm>
              <a:off x="1277700" y="1490215"/>
              <a:ext cx="432593" cy="2159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8A0096-3AC0-A61E-78ED-393D985138E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277700" y="1490215"/>
              <a:ext cx="2972359" cy="215994"/>
            </a:xfrm>
            <a:prstGeom prst="rect">
              <a:avLst/>
            </a:prstGeom>
          </p:spPr>
        </p:pic>
      </p:grpSp>
      <p:sp>
        <p:nvSpPr>
          <p:cNvPr id="18" name="Slide Number Placeholder 5">
            <a:extLst>
              <a:ext uri="{FF2B5EF4-FFF2-40B4-BE49-F238E27FC236}">
                <a16:creationId xmlns:a16="http://schemas.microsoft.com/office/drawing/2014/main" id="{7CE74CA2-1AF6-D605-B6D2-84852D9528A1}"/>
              </a:ext>
            </a:extLst>
          </p:cNvPr>
          <p:cNvSpPr txBox="1">
            <a:spLocks/>
          </p:cNvSpPr>
          <p:nvPr userDrawn="1"/>
        </p:nvSpPr>
        <p:spPr>
          <a:xfrm>
            <a:off x="457204" y="6459865"/>
            <a:ext cx="982663" cy="165220"/>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Segoe UI Semilight" panose="020B0402040204020203" pitchFamily="34" charset="0"/>
                <a:ea typeface="ヒラギノ角ゴ Pro W3" pitchFamily="127" charset="-128"/>
                <a:cs typeface="Segoe UI Semilight" panose="020B0402040204020203" pitchFamily="34" charset="0"/>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7"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7" charset="-128"/>
                <a:cs typeface="+mn-cs"/>
              </a:defRPr>
            </a:lvl9pPr>
          </a:lstStyle>
          <a:p>
            <a:endParaRPr lang="en-US" altLang="en-US"/>
          </a:p>
        </p:txBody>
      </p:sp>
      <p:sp>
        <p:nvSpPr>
          <p:cNvPr id="19" name="Slide Number Placeholder 5">
            <a:extLst>
              <a:ext uri="{FF2B5EF4-FFF2-40B4-BE49-F238E27FC236}">
                <a16:creationId xmlns:a16="http://schemas.microsoft.com/office/drawing/2014/main" id="{1E4AD7A9-5927-B6A7-864F-4375D8AA3771}"/>
              </a:ext>
            </a:extLst>
          </p:cNvPr>
          <p:cNvSpPr>
            <a:spLocks noGrp="1"/>
          </p:cNvSpPr>
          <p:nvPr>
            <p:ph type="sldNum" sz="quarter" idx="4"/>
          </p:nvPr>
        </p:nvSpPr>
        <p:spPr>
          <a:xfrm>
            <a:off x="425771" y="6259966"/>
            <a:ext cx="423307" cy="365125"/>
          </a:xfrm>
          <a:prstGeom prst="rect">
            <a:avLst/>
          </a:prstGeom>
        </p:spPr>
        <p:txBody>
          <a:bodyPr vert="horz" wrap="square" lIns="91440" tIns="45720" rIns="91440" bIns="45720" numCol="1" anchor="ctr" anchorCtr="0" compatLnSpc="1">
            <a:prstTxWarp prst="textNoShape">
              <a:avLst/>
            </a:prstTxWarp>
          </a:bodyPr>
          <a:lstStyle>
            <a:lvl1pPr algn="l">
              <a:defRPr sz="1000">
                <a:solidFill>
                  <a:schemeClr val="bg1"/>
                </a:solidFill>
                <a:latin typeface="Segoe UI Semilight" panose="020B0402040204020203" pitchFamily="34" charset="0"/>
                <a:cs typeface="Segoe UI Semilight" panose="020B0402040204020203" pitchFamily="34" charset="0"/>
              </a:defRPr>
            </a:lvl1pPr>
          </a:lstStyle>
          <a:p>
            <a:fld id="{4AF31215-D414-49A1-B0BE-FA6A849F09BB}" type="slidenum">
              <a:rPr lang="en-US" altLang="en-US" smtClean="0"/>
              <a:pPr/>
              <a:t>‹#›</a:t>
            </a:fld>
            <a:endParaRPr lang="en-US" altLang="en-US"/>
          </a:p>
        </p:txBody>
      </p:sp>
      <p:pic>
        <p:nvPicPr>
          <p:cNvPr id="20" name="Picture 3" descr="\\prod.prv\shared\NCR\CMO\CMB_NEW\0400-Comms Svcs\480 - Publishing and Production\!Flag Signatures\Canada Wordmark\Colour\Canada_Colour.png">
            <a:extLst>
              <a:ext uri="{FF2B5EF4-FFF2-40B4-BE49-F238E27FC236}">
                <a16:creationId xmlns:a16="http://schemas.microsoft.com/office/drawing/2014/main" id="{3BBF7516-32E1-4273-986F-06D03EC1A835}"/>
              </a:ext>
            </a:extLst>
          </p:cNvPr>
          <p:cNvPicPr>
            <a:picLocks noChangeAspect="1" noChangeArrowheads="1"/>
          </p:cNvPicPr>
          <p:nvPr userDrawn="1"/>
        </p:nvPicPr>
        <p:blipFill>
          <a:blip r:embed="rId8">
            <a:extLst>
              <a:ext uri="{BEBA8EAE-BF5A-486C-A8C5-ECC9F3942E4B}">
                <a14:imgProps xmlns:a14="http://schemas.microsoft.com/office/drawing/2010/main">
                  <a14:imgLayer r:embed="rId9">
                    <a14:imgEffect>
                      <a14:artisticPhotocopy/>
                    </a14:imgEffect>
                    <a14:imgEffect>
                      <a14:sharpenSoften amount="-50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618796" y="6344432"/>
            <a:ext cx="1116000" cy="274243"/>
          </a:xfrm>
          <a:prstGeom prst="rect">
            <a:avLst/>
          </a:prstGeom>
          <a:noFill/>
          <a:effectLst/>
        </p:spPr>
      </p:pic>
    </p:spTree>
  </p:cSld>
  <p:clrMap bg1="lt1" tx1="dk1" bg2="lt2" tx2="dk2" accent1="accent1" accent2="accent2" accent3="accent3" accent4="accent4" accent5="accent5" accent6="accent6" hlink="hlink" folHlink="folHlink"/>
  <p:sldLayoutIdLst>
    <p:sldLayoutId id="2147483955" r:id="rId1"/>
    <p:sldLayoutId id="2147483953" r:id="rId2"/>
    <p:sldLayoutId id="2147483956" r:id="rId3"/>
    <p:sldLayoutId id="2147483954" r:id="rId4"/>
  </p:sldLayoutIdLst>
  <p:hf hdr="0" ftr="0" dt="0"/>
  <p:txStyles>
    <p:titleStyle>
      <a:lvl1pPr algn="r" defTabSz="257175" rtl="0" eaLnBrk="1" fontAlgn="base" hangingPunct="1">
        <a:spcBef>
          <a:spcPct val="0"/>
        </a:spcBef>
        <a:spcAft>
          <a:spcPct val="0"/>
        </a:spcAft>
        <a:defRPr lang="en-US" sz="225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2pPr>
      <a:lvl3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3pPr>
      <a:lvl4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4pPr>
      <a:lvl5pPr algn="l" defTabSz="257175" rtl="0" eaLnBrk="1" fontAlgn="base" hangingPunct="1">
        <a:spcBef>
          <a:spcPct val="0"/>
        </a:spcBef>
        <a:spcAft>
          <a:spcPct val="0"/>
        </a:spcAft>
        <a:defRPr sz="2025">
          <a:solidFill>
            <a:srgbClr val="0064A5"/>
          </a:solidFill>
          <a:latin typeface="Century Gothic" charset="0"/>
          <a:ea typeface="ヒラギノ角ゴ Pro W3" pitchFamily="126" charset="-128"/>
          <a:cs typeface="Century Gothic" charset="0"/>
        </a:defRPr>
      </a:lvl5pPr>
      <a:lvl6pPr marL="25717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6pPr>
      <a:lvl7pPr marL="51435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7pPr>
      <a:lvl8pPr marL="771525"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8pPr>
      <a:lvl9pPr marL="1028700" algn="ctr" defTabSz="257175" rtl="0" eaLnBrk="1" fontAlgn="base" hangingPunct="1">
        <a:spcBef>
          <a:spcPct val="0"/>
        </a:spcBef>
        <a:spcAft>
          <a:spcPct val="0"/>
        </a:spcAft>
        <a:defRPr sz="2025">
          <a:solidFill>
            <a:srgbClr val="0064A5"/>
          </a:solidFill>
          <a:latin typeface="Gill Sans Light" pitchFamily="126" charset="0"/>
          <a:ea typeface="ヒラギノ角ゴ Pro W3" pitchFamily="126" charset="-128"/>
        </a:defRPr>
      </a:lvl9pPr>
    </p:titleStyle>
    <p:body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aves-vagues.dfo-mpo.gc.ca/library-bibliotheque/41263625.pdf"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aves-vagues.dfo-mpo.gc.ca/library-bibliotheque/41298469.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19122" y="6434464"/>
            <a:ext cx="238110" cy="205383"/>
          </a:xfrm>
        </p:spPr>
        <p:txBody>
          <a:bodyPr/>
          <a:lstStyle/>
          <a:p>
            <a:fld id="{A3C1C3F4-7627-499B-A387-D46B6B71D0BD}" type="slidenum">
              <a:rPr lang="en-US" altLang="en-US" smtClean="0"/>
              <a:pPr/>
              <a:t>1</a:t>
            </a:fld>
            <a:endParaRPr lang="en-US" altLang="en-US"/>
          </a:p>
        </p:txBody>
      </p:sp>
      <p:sp>
        <p:nvSpPr>
          <p:cNvPr id="22530" name="Title 1"/>
          <p:cNvSpPr>
            <a:spLocks noGrp="1"/>
          </p:cNvSpPr>
          <p:nvPr>
            <p:ph type="ctrTitle" idx="4294967295"/>
          </p:nvPr>
        </p:nvSpPr>
        <p:spPr>
          <a:xfrm>
            <a:off x="5829300" y="4670825"/>
            <a:ext cx="5979122" cy="787598"/>
          </a:xfrm>
          <a:prstGeom prst="rect">
            <a:avLst/>
          </a:prstGeom>
        </p:spPr>
        <p:txBody>
          <a:bodyPr>
            <a:noAutofit/>
          </a:bodyPr>
          <a:lstStyle/>
          <a:p>
            <a:pPr algn="r" eaLnBrk="1" hangingPunct="1">
              <a:lnSpc>
                <a:spcPct val="90000"/>
              </a:lnSpc>
            </a:pPr>
            <a:r>
              <a:rPr lang="en-CA" altLang="en-US" sz="4200" spc="-85">
                <a:solidFill>
                  <a:schemeClr val="bg1"/>
                </a:solidFill>
                <a:effectLst>
                  <a:glow rad="127000">
                    <a:schemeClr val="tx1">
                      <a:alpha val="10000"/>
                    </a:schemeClr>
                  </a:glow>
                </a:effectLst>
                <a:ea typeface="ヒラギノ角ゴ Pro W3" pitchFamily="127" charset="-128"/>
              </a:rPr>
              <a:t>Preliminary 2025</a:t>
            </a:r>
            <a:br>
              <a:rPr lang="en-CA" altLang="en-US" sz="4200" spc="-85">
                <a:solidFill>
                  <a:schemeClr val="bg1"/>
                </a:solidFill>
                <a:effectLst>
                  <a:glow rad="127000">
                    <a:schemeClr val="tx1">
                      <a:alpha val="10000"/>
                    </a:schemeClr>
                  </a:glow>
                </a:effectLst>
                <a:ea typeface="ヒラギノ角ゴ Pro W3" pitchFamily="127" charset="-128"/>
              </a:rPr>
            </a:br>
            <a:r>
              <a:rPr lang="en-CA" altLang="en-US" sz="4200" spc="-85">
                <a:solidFill>
                  <a:schemeClr val="bg1"/>
                </a:solidFill>
                <a:effectLst>
                  <a:glow rad="127000">
                    <a:schemeClr val="tx1">
                      <a:alpha val="10000"/>
                    </a:schemeClr>
                  </a:glow>
                </a:effectLst>
                <a:ea typeface="ヒラギノ角ゴ Pro W3" pitchFamily="127" charset="-128"/>
              </a:rPr>
              <a:t>Pacific Salmon Outlook</a:t>
            </a:r>
          </a:p>
        </p:txBody>
      </p:sp>
    </p:spTree>
    <p:extLst>
      <p:ext uri="{BB962C8B-B14F-4D97-AF65-F5344CB8AC3E}">
        <p14:creationId xmlns:p14="http://schemas.microsoft.com/office/powerpoint/2010/main" val="1501143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F9CD0-C654-0760-A251-91CAD66B88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61CEC5-9E5D-3B43-186C-DBE0225DBC1E}"/>
              </a:ext>
            </a:extLst>
          </p:cNvPr>
          <p:cNvSpPr>
            <a:spLocks noGrp="1"/>
          </p:cNvSpPr>
          <p:nvPr>
            <p:ph type="sldNum" sz="quarter" idx="12"/>
          </p:nvPr>
        </p:nvSpPr>
        <p:spPr/>
        <p:txBody>
          <a:bodyPr/>
          <a:lstStyle/>
          <a:p>
            <a:pPr algn="l"/>
            <a:fld id="{A3C1C3F4-7627-499B-A387-D46B6B71D0BD}" type="slidenum">
              <a:rPr lang="en-US" altLang="en-US" smtClean="0"/>
              <a:pPr algn="l"/>
              <a:t>10</a:t>
            </a:fld>
            <a:endParaRPr lang="en-US" altLang="en-US"/>
          </a:p>
        </p:txBody>
      </p:sp>
      <p:graphicFrame>
        <p:nvGraphicFramePr>
          <p:cNvPr id="9" name="Table 8">
            <a:extLst>
              <a:ext uri="{FF2B5EF4-FFF2-40B4-BE49-F238E27FC236}">
                <a16:creationId xmlns:a16="http://schemas.microsoft.com/office/drawing/2014/main" id="{0CC05A5D-43BB-E8F4-B76D-FA73FD13501E}"/>
              </a:ext>
            </a:extLst>
          </p:cNvPr>
          <p:cNvGraphicFramePr>
            <a:graphicFrameLocks noGrp="1"/>
          </p:cNvGraphicFramePr>
          <p:nvPr>
            <p:extLst>
              <p:ext uri="{D42A27DB-BD31-4B8C-83A1-F6EECF244321}">
                <p14:modId xmlns:p14="http://schemas.microsoft.com/office/powerpoint/2010/main" val="1236563171"/>
              </p:ext>
            </p:extLst>
          </p:nvPr>
        </p:nvGraphicFramePr>
        <p:xfrm>
          <a:off x="543799" y="2228726"/>
          <a:ext cx="5593103" cy="2901258"/>
        </p:xfrm>
        <a:graphic>
          <a:graphicData uri="http://schemas.openxmlformats.org/drawingml/2006/table">
            <a:tbl>
              <a:tblPr firstRow="1" firstCol="1" bandRow="1">
                <a:tableStyleId>{5C22544A-7EE6-4342-B048-85BDC9FD1C3A}</a:tableStyleId>
              </a:tblPr>
              <a:tblGrid>
                <a:gridCol w="788615">
                  <a:extLst>
                    <a:ext uri="{9D8B030D-6E8A-4147-A177-3AD203B41FA5}">
                      <a16:colId xmlns:a16="http://schemas.microsoft.com/office/drawing/2014/main" val="138772484"/>
                    </a:ext>
                  </a:extLst>
                </a:gridCol>
                <a:gridCol w="1049674">
                  <a:extLst>
                    <a:ext uri="{9D8B030D-6E8A-4147-A177-3AD203B41FA5}">
                      <a16:colId xmlns:a16="http://schemas.microsoft.com/office/drawing/2014/main" val="1076172864"/>
                    </a:ext>
                  </a:extLst>
                </a:gridCol>
                <a:gridCol w="995287">
                  <a:extLst>
                    <a:ext uri="{9D8B030D-6E8A-4147-A177-3AD203B41FA5}">
                      <a16:colId xmlns:a16="http://schemas.microsoft.com/office/drawing/2014/main" val="986120193"/>
                    </a:ext>
                  </a:extLst>
                </a:gridCol>
                <a:gridCol w="192542">
                  <a:extLst>
                    <a:ext uri="{9D8B030D-6E8A-4147-A177-3AD203B41FA5}">
                      <a16:colId xmlns:a16="http://schemas.microsoft.com/office/drawing/2014/main" val="3671081866"/>
                    </a:ext>
                  </a:extLst>
                </a:gridCol>
                <a:gridCol w="1279182">
                  <a:extLst>
                    <a:ext uri="{9D8B030D-6E8A-4147-A177-3AD203B41FA5}">
                      <a16:colId xmlns:a16="http://schemas.microsoft.com/office/drawing/2014/main" val="401176829"/>
                    </a:ext>
                  </a:extLst>
                </a:gridCol>
                <a:gridCol w="1287803">
                  <a:extLst>
                    <a:ext uri="{9D8B030D-6E8A-4147-A177-3AD203B41FA5}">
                      <a16:colId xmlns:a16="http://schemas.microsoft.com/office/drawing/2014/main" val="1798188629"/>
                    </a:ext>
                  </a:extLst>
                </a:gridCol>
              </a:tblGrid>
              <a:tr h="403361">
                <a:tc rowSpan="2">
                  <a:txBody>
                    <a:bodyPr/>
                    <a:lstStyle/>
                    <a:p>
                      <a:pPr algn="ctr">
                        <a:spcAft>
                          <a:spcPts val="0"/>
                        </a:spcAft>
                      </a:pPr>
                      <a:r>
                        <a:rPr lang="en-CA" sz="1100" dirty="0">
                          <a:solidFill>
                            <a:schemeClr val="tx1"/>
                          </a:solidFill>
                          <a:effectLst/>
                          <a:latin typeface="Segoe UI Semibold" panose="020B0702040204020203" pitchFamily="34" charset="0"/>
                          <a:cs typeface="Segoe UI Semibold" panose="020B0702040204020203" pitchFamily="34" charset="0"/>
                        </a:rPr>
                        <a:t>Outlook </a:t>
                      </a:r>
                    </a:p>
                    <a:p>
                      <a:pPr algn="ctr">
                        <a:spcAft>
                          <a:spcPts val="0"/>
                        </a:spcAft>
                      </a:pPr>
                      <a:r>
                        <a:rPr lang="en-CA" sz="1100" dirty="0">
                          <a:solidFill>
                            <a:schemeClr val="tx1"/>
                          </a:solidFill>
                          <a:effectLst/>
                          <a:latin typeface="Segoe UI Semibold" panose="020B0702040204020203" pitchFamily="34" charset="0"/>
                          <a:cs typeface="Segoe UI Semibold" panose="020B0702040204020203" pitchFamily="34" charset="0"/>
                        </a:rPr>
                        <a:t>Category</a:t>
                      </a:r>
                    </a:p>
                  </a:txBody>
                  <a:tcPr marL="83571" marR="83571" marT="41786" marB="4178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spcAft>
                          <a:spcPts val="0"/>
                        </a:spcAft>
                      </a:pPr>
                      <a:r>
                        <a:rPr lang="en-CA" sz="1100" dirty="0">
                          <a:solidFill>
                            <a:schemeClr val="tx1"/>
                          </a:solidFill>
                          <a:effectLst/>
                          <a:latin typeface="Segoe UI Semibold" panose="020B0702040204020203" pitchFamily="34" charset="0"/>
                          <a:cs typeface="Segoe UI Semibold" panose="020B0702040204020203" pitchFamily="34" charset="0"/>
                        </a:rPr>
                        <a:t>CUs or SMUs with references</a:t>
                      </a:r>
                    </a:p>
                  </a:txBody>
                  <a:tcPr marL="83571" marR="83571" marT="41786" marB="4178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CA"/>
                    </a:p>
                  </a:txBody>
                  <a:tcPr/>
                </a:tc>
                <a:tc>
                  <a:txBody>
                    <a:bodyPr/>
                    <a:lstStyle/>
                    <a:p>
                      <a:pPr algn="ctr">
                        <a:spcAft>
                          <a:spcPts val="0"/>
                        </a:spcAft>
                      </a:pPr>
                      <a:endParaRPr lang="en-CA" sz="400" dirty="0">
                        <a:solidFill>
                          <a:schemeClr val="tx1"/>
                        </a:solidFill>
                        <a:effectLst/>
                        <a:latin typeface="Segoe UI Semibold" panose="020B0702040204020203" pitchFamily="34" charset="0"/>
                        <a:cs typeface="Segoe UI Semibold" panose="020B0702040204020203" pitchFamily="34" charset="0"/>
                      </a:endParaRPr>
                    </a:p>
                  </a:txBody>
                  <a:tcPr marL="83571" marR="83571" marT="41786" marB="4178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spcAft>
                          <a:spcPts val="0"/>
                        </a:spcAft>
                      </a:pPr>
                      <a:r>
                        <a:rPr lang="en-CA" sz="1100" dirty="0">
                          <a:solidFill>
                            <a:schemeClr val="tx1"/>
                          </a:solidFill>
                          <a:effectLst/>
                          <a:latin typeface="Segoe UI Semibold" panose="020B0702040204020203" pitchFamily="34" charset="0"/>
                          <a:cs typeface="Segoe UI Semibold" panose="020B0702040204020203" pitchFamily="34" charset="0"/>
                        </a:rPr>
                        <a:t>Data-Limited CUs or SMUs</a:t>
                      </a:r>
                    </a:p>
                  </a:txBody>
                  <a:tcPr marL="83571" marR="83571" marT="41786" marB="4178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CA"/>
                    </a:p>
                  </a:txBody>
                  <a:tcPr/>
                </a:tc>
                <a:extLst>
                  <a:ext uri="{0D108BD9-81ED-4DB2-BD59-A6C34878D82A}">
                    <a16:rowId xmlns:a16="http://schemas.microsoft.com/office/drawing/2014/main" val="1906676828"/>
                  </a:ext>
                </a:extLst>
              </a:tr>
              <a:tr h="632179">
                <a:tc vMerge="1">
                  <a:txBody>
                    <a:bodyPr/>
                    <a:lstStyle/>
                    <a:p>
                      <a:endParaRPr lang="en-CA"/>
                    </a:p>
                  </a:txBody>
                  <a:tcPr/>
                </a:tc>
                <a:tc>
                  <a:txBody>
                    <a:bodyPr/>
                    <a:lstStyle/>
                    <a:p>
                      <a:pPr algn="ctr">
                        <a:spcAft>
                          <a:spcPts val="0"/>
                        </a:spcAft>
                      </a:pPr>
                      <a:r>
                        <a:rPr lang="en-CA" sz="1000" b="1" dirty="0">
                          <a:solidFill>
                            <a:schemeClr val="tx1"/>
                          </a:solidFill>
                          <a:effectLst/>
                          <a:latin typeface="Segoe UI Semibold" panose="020B0702040204020203" pitchFamily="34" charset="0"/>
                          <a:cs typeface="Segoe UI Semibold" panose="020B0702040204020203" pitchFamily="34" charset="0"/>
                        </a:rPr>
                        <a:t>Wild Salmon Policy</a:t>
                      </a:r>
                    </a:p>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(CU Level)</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dirty="0">
                          <a:solidFill>
                            <a:schemeClr val="tx1"/>
                          </a:solidFill>
                          <a:effectLst/>
                          <a:latin typeface="Segoe UI Semibold" panose="020B0702040204020203" pitchFamily="34" charset="0"/>
                          <a:cs typeface="Segoe UI Semibold" panose="020B0702040204020203" pitchFamily="34" charset="0"/>
                        </a:rPr>
                        <a:t>Precautionary Approach </a:t>
                      </a:r>
                    </a:p>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(SMU Level)</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endParaRPr lang="en-CA" sz="200" b="0" dirty="0">
                        <a:solidFill>
                          <a:schemeClr val="tx1"/>
                        </a:solidFill>
                        <a:effectLst/>
                        <a:latin typeface="Segoe UI Semilight" panose="020B0402040204020203" pitchFamily="34" charset="0"/>
                        <a:cs typeface="Segoe UI Semilight" panose="020B0402040204020203" pitchFamily="34" charset="0"/>
                      </a:endParaRP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dirty="0">
                          <a:solidFill>
                            <a:schemeClr val="tx1"/>
                          </a:solidFill>
                          <a:effectLst/>
                          <a:latin typeface="Segoe UI Semibold" panose="020B0702040204020203" pitchFamily="34" charset="0"/>
                          <a:cs typeface="Segoe UI Semibold" panose="020B0702040204020203" pitchFamily="34" charset="0"/>
                        </a:rPr>
                        <a:t>Category </a:t>
                      </a:r>
                    </a:p>
                    <a:p>
                      <a:pPr algn="ctr">
                        <a:spcAft>
                          <a:spcPts val="0"/>
                        </a:spcAft>
                      </a:pPr>
                      <a:r>
                        <a:rPr lang="en-CA" sz="1000" b="1" dirty="0">
                          <a:solidFill>
                            <a:schemeClr val="tx1"/>
                          </a:solidFill>
                          <a:effectLst/>
                          <a:latin typeface="Segoe UI Semibold" panose="020B0702040204020203" pitchFamily="34" charset="0"/>
                          <a:cs typeface="Segoe UI Semibold" panose="020B0702040204020203" pitchFamily="34" charset="0"/>
                        </a:rPr>
                        <a:t>Definition</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spcAft>
                          <a:spcPts val="0"/>
                        </a:spcAft>
                      </a:pPr>
                      <a:r>
                        <a:rPr lang="en-CA" sz="1000" b="1" dirty="0">
                          <a:solidFill>
                            <a:schemeClr val="tx1"/>
                          </a:solidFill>
                          <a:effectLst/>
                          <a:latin typeface="Segoe UI Semibold" panose="020B0702040204020203" pitchFamily="34" charset="0"/>
                          <a:cs typeface="Segoe UI Semibold" panose="020B0702040204020203" pitchFamily="34" charset="0"/>
                        </a:rPr>
                        <a:t>Expected spawning abundance (percentile)</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1355095"/>
                  </a:ext>
                </a:extLst>
              </a:tr>
              <a:tr h="349126">
                <a:tc>
                  <a:txBody>
                    <a:bodyPr/>
                    <a:lstStyle/>
                    <a:p>
                      <a:pPr algn="ctr">
                        <a:spcAft>
                          <a:spcPts val="0"/>
                        </a:spcAft>
                      </a:pPr>
                      <a:r>
                        <a:rPr lang="en-CA" sz="1000" b="0" dirty="0">
                          <a:solidFill>
                            <a:schemeClr val="tx1"/>
                          </a:solidFill>
                          <a:effectLst/>
                          <a:latin typeface="Segoe UI Semibold" panose="020B0702040204020203" pitchFamily="34" charset="0"/>
                          <a:cs typeface="Segoe UI Semibold" panose="020B0702040204020203" pitchFamily="34" charset="0"/>
                        </a:rPr>
                        <a:t>1</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Red Zone </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Critical Zone </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endParaRPr lang="en-CA" sz="200" b="0" dirty="0">
                        <a:solidFill>
                          <a:schemeClr val="tx1"/>
                        </a:solidFill>
                        <a:effectLst/>
                        <a:latin typeface="Segoe UI Semilight" panose="020B0402040204020203" pitchFamily="34" charset="0"/>
                        <a:cs typeface="Segoe UI Semilight" panose="020B0402040204020203" pitchFamily="34" charset="0"/>
                      </a:endParaRP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Well below average</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&lt;25</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87C7C"/>
                    </a:solidFill>
                  </a:tcPr>
                </a:tc>
                <a:extLst>
                  <a:ext uri="{0D108BD9-81ED-4DB2-BD59-A6C34878D82A}">
                    <a16:rowId xmlns:a16="http://schemas.microsoft.com/office/drawing/2014/main" val="770684167"/>
                  </a:ext>
                </a:extLst>
              </a:tr>
              <a:tr h="463658">
                <a:tc>
                  <a:txBody>
                    <a:bodyPr/>
                    <a:lstStyle/>
                    <a:p>
                      <a:pPr algn="ctr">
                        <a:spcAft>
                          <a:spcPts val="0"/>
                        </a:spcAft>
                      </a:pPr>
                      <a:r>
                        <a:rPr lang="en-CA" sz="1000" b="0" dirty="0">
                          <a:solidFill>
                            <a:schemeClr val="tx1"/>
                          </a:solidFill>
                          <a:effectLst/>
                          <a:latin typeface="Segoe UI Semibold" panose="020B0702040204020203" pitchFamily="34" charset="0"/>
                          <a:cs typeface="Segoe UI Semibold" panose="020B0702040204020203" pitchFamily="34" charset="0"/>
                        </a:rPr>
                        <a:t>2</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Amber Zone </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Cautious Zone </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endParaRPr lang="en-CA" sz="200" b="0" dirty="0">
                        <a:solidFill>
                          <a:schemeClr val="tx1"/>
                        </a:solidFill>
                        <a:effectLst/>
                        <a:latin typeface="Segoe UI Semilight" panose="020B0402040204020203" pitchFamily="34" charset="0"/>
                        <a:cs typeface="Segoe UI Semilight" panose="020B0402040204020203" pitchFamily="34" charset="0"/>
                      </a:endParaRP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Below average</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25–40</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7C77F"/>
                    </a:solidFill>
                  </a:tcPr>
                </a:tc>
                <a:extLst>
                  <a:ext uri="{0D108BD9-81ED-4DB2-BD59-A6C34878D82A}">
                    <a16:rowId xmlns:a16="http://schemas.microsoft.com/office/drawing/2014/main" val="1735382910"/>
                  </a:ext>
                </a:extLst>
              </a:tr>
              <a:tr h="349126">
                <a:tc>
                  <a:txBody>
                    <a:bodyPr/>
                    <a:lstStyle/>
                    <a:p>
                      <a:pPr algn="ctr">
                        <a:spcAft>
                          <a:spcPts val="0"/>
                        </a:spcAft>
                      </a:pPr>
                      <a:r>
                        <a:rPr lang="en-CA" sz="1000" b="0" dirty="0">
                          <a:solidFill>
                            <a:schemeClr val="tx1"/>
                          </a:solidFill>
                          <a:effectLst/>
                          <a:latin typeface="Segoe UI Semibold" panose="020B0702040204020203" pitchFamily="34" charset="0"/>
                          <a:cs typeface="Segoe UI Semibold" panose="020B0702040204020203" pitchFamily="34" charset="0"/>
                        </a:rPr>
                        <a:t>3</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Green Zone </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Healthy Zone</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endParaRPr lang="en-CA" sz="200" b="0" dirty="0">
                        <a:solidFill>
                          <a:schemeClr val="tx1"/>
                        </a:solidFill>
                        <a:effectLst/>
                        <a:latin typeface="Segoe UI Semilight" panose="020B0402040204020203" pitchFamily="34" charset="0"/>
                        <a:cs typeface="Segoe UI Semilight" panose="020B0402040204020203" pitchFamily="34" charset="0"/>
                      </a:endParaRP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Near average</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40–60</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extLst>
                  <a:ext uri="{0D108BD9-81ED-4DB2-BD59-A6C34878D82A}">
                    <a16:rowId xmlns:a16="http://schemas.microsoft.com/office/drawing/2014/main" val="1080579580"/>
                  </a:ext>
                </a:extLst>
              </a:tr>
              <a:tr h="354682">
                <a:tc>
                  <a:txBody>
                    <a:bodyPr/>
                    <a:lstStyle/>
                    <a:p>
                      <a:pPr algn="ctr">
                        <a:spcAft>
                          <a:spcPts val="0"/>
                        </a:spcAft>
                      </a:pPr>
                      <a:r>
                        <a:rPr lang="en-CA" sz="1000" b="0" dirty="0">
                          <a:solidFill>
                            <a:schemeClr val="tx1"/>
                          </a:solidFill>
                          <a:effectLst/>
                          <a:latin typeface="Segoe UI Semibold" panose="020B0702040204020203" pitchFamily="34" charset="0"/>
                          <a:cs typeface="Segoe UI Semibold" panose="020B0702040204020203" pitchFamily="34" charset="0"/>
                        </a:rPr>
                        <a:t>4</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Green Zone</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Healthy Zone</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endParaRPr lang="en-CA" sz="200" b="0" dirty="0">
                        <a:solidFill>
                          <a:schemeClr val="tx1"/>
                        </a:solidFill>
                        <a:effectLst/>
                        <a:latin typeface="Segoe UI Semilight" panose="020B0402040204020203" pitchFamily="34" charset="0"/>
                        <a:cs typeface="Segoe UI Semilight" panose="020B0402040204020203" pitchFamily="34" charset="0"/>
                      </a:endParaRP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Abundant</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&gt;60</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CBF93"/>
                    </a:solidFill>
                  </a:tcPr>
                </a:tc>
                <a:extLst>
                  <a:ext uri="{0D108BD9-81ED-4DB2-BD59-A6C34878D82A}">
                    <a16:rowId xmlns:a16="http://schemas.microsoft.com/office/drawing/2014/main" val="2221204773"/>
                  </a:ext>
                </a:extLst>
              </a:tr>
              <a:tr h="349126">
                <a:tc>
                  <a:txBody>
                    <a:bodyPr/>
                    <a:lstStyle/>
                    <a:p>
                      <a:pPr algn="ctr">
                        <a:spcAft>
                          <a:spcPts val="0"/>
                        </a:spcAft>
                      </a:pPr>
                      <a:r>
                        <a:rPr lang="en-CA" sz="1000" b="0" dirty="0">
                          <a:solidFill>
                            <a:schemeClr val="tx1"/>
                          </a:solidFill>
                          <a:effectLst/>
                          <a:latin typeface="Segoe UI Semibold" panose="020B0702040204020203" pitchFamily="34" charset="0"/>
                          <a:cs typeface="Segoe UI Semibold" panose="020B0702040204020203" pitchFamily="34" charset="0"/>
                        </a:rPr>
                        <a:t>Data Deficient</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 -</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 -</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endParaRPr lang="en-CA" sz="200" b="0" dirty="0">
                        <a:solidFill>
                          <a:schemeClr val="tx1"/>
                        </a:solidFill>
                        <a:effectLst/>
                        <a:latin typeface="Segoe UI Semilight" panose="020B0402040204020203" pitchFamily="34" charset="0"/>
                        <a:cs typeface="Segoe UI Semilight" panose="020B0402040204020203" pitchFamily="34" charset="0"/>
                      </a:endParaRP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Insufficient </a:t>
                      </a:r>
                    </a:p>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information</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spcAft>
                          <a:spcPts val="0"/>
                        </a:spcAft>
                      </a:pPr>
                      <a:r>
                        <a:rPr lang="en-CA" sz="1000" b="0" dirty="0">
                          <a:solidFill>
                            <a:schemeClr val="tx1"/>
                          </a:solidFill>
                          <a:effectLst/>
                          <a:latin typeface="Segoe UI Semilight" panose="020B0402040204020203" pitchFamily="34" charset="0"/>
                          <a:cs typeface="Segoe UI Semilight" panose="020B0402040204020203" pitchFamily="34" charset="0"/>
                        </a:rPr>
                        <a:t>Unknown</a:t>
                      </a:r>
                    </a:p>
                  </a:txBody>
                  <a:tcPr marL="52600" marR="526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94471754"/>
                  </a:ext>
                </a:extLst>
              </a:tr>
            </a:tbl>
          </a:graphicData>
        </a:graphic>
      </p:graphicFrame>
      <p:sp>
        <p:nvSpPr>
          <p:cNvPr id="4" name="Content Placeholder 13">
            <a:extLst>
              <a:ext uri="{FF2B5EF4-FFF2-40B4-BE49-F238E27FC236}">
                <a16:creationId xmlns:a16="http://schemas.microsoft.com/office/drawing/2014/main" id="{7922C04B-6A4B-8431-2F31-AA4CDA185D26}"/>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dirty="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dirty="0">
              <a:ln w="6350">
                <a:noFill/>
              </a:ln>
              <a:solidFill>
                <a:schemeClr val="bg1"/>
              </a:solidFill>
            </a:endParaRPr>
          </a:p>
          <a:p>
            <a:endParaRPr lang="en-US" dirty="0"/>
          </a:p>
        </p:txBody>
      </p:sp>
      <p:pic>
        <p:nvPicPr>
          <p:cNvPr id="8" name="Picture 7" descr="A diagram of a different approach&#10;&#10;AI-generated content may be incorrect.">
            <a:extLst>
              <a:ext uri="{FF2B5EF4-FFF2-40B4-BE49-F238E27FC236}">
                <a16:creationId xmlns:a16="http://schemas.microsoft.com/office/drawing/2014/main" id="{5EFE7593-ABE6-C524-9365-28290F2CF30A}"/>
              </a:ext>
            </a:extLst>
          </p:cNvPr>
          <p:cNvPicPr>
            <a:picLocks noChangeAspect="1"/>
          </p:cNvPicPr>
          <p:nvPr/>
        </p:nvPicPr>
        <p:blipFill>
          <a:blip r:embed="rId3"/>
          <a:stretch>
            <a:fillRect/>
          </a:stretch>
        </p:blipFill>
        <p:spPr>
          <a:xfrm>
            <a:off x="6835128" y="2104901"/>
            <a:ext cx="4876847" cy="3305727"/>
          </a:xfrm>
          <a:prstGeom prst="rect">
            <a:avLst/>
          </a:prstGeom>
        </p:spPr>
      </p:pic>
      <p:sp>
        <p:nvSpPr>
          <p:cNvPr id="10" name="Title 1">
            <a:extLst>
              <a:ext uri="{FF2B5EF4-FFF2-40B4-BE49-F238E27FC236}">
                <a16:creationId xmlns:a16="http://schemas.microsoft.com/office/drawing/2014/main" id="{291B6D23-360B-F4C9-5090-3DDE93CCFCBE}"/>
              </a:ext>
            </a:extLst>
          </p:cNvPr>
          <p:cNvSpPr txBox="1">
            <a:spLocks/>
          </p:cNvSpPr>
          <p:nvPr/>
        </p:nvSpPr>
        <p:spPr>
          <a:xfrm>
            <a:off x="713064" y="890964"/>
            <a:ext cx="10670797" cy="56033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dirty="0">
                <a:ln w="6350">
                  <a:noFill/>
                </a:ln>
                <a:solidFill>
                  <a:schemeClr val="tx1">
                    <a:lumMod val="95000"/>
                    <a:lumOff val="5000"/>
                  </a:schemeClr>
                </a:solidFill>
                <a:effectLst/>
                <a:ea typeface="ヒラギノ角ゴ Pro W3" pitchFamily="127" charset="-128"/>
              </a:rPr>
              <a:t>Outlook Categories: Integrating Approaches</a:t>
            </a:r>
            <a:endParaRPr lang="en-CA" altLang="en-US" sz="3000" spc="-85" dirty="0">
              <a:ln w="6350">
                <a:noFill/>
              </a:ln>
              <a:solidFill>
                <a:schemeClr val="tx1">
                  <a:lumMod val="95000"/>
                  <a:lumOff val="5000"/>
                </a:schemeClr>
              </a:solidFill>
              <a:effectLst/>
              <a:ea typeface="ヒラギノ角ゴ Pro W3" pitchFamily="127" charset="-128"/>
            </a:endParaRPr>
          </a:p>
        </p:txBody>
      </p:sp>
      <p:sp>
        <p:nvSpPr>
          <p:cNvPr id="11" name="Arrow: Right 10">
            <a:extLst>
              <a:ext uri="{FF2B5EF4-FFF2-40B4-BE49-F238E27FC236}">
                <a16:creationId xmlns:a16="http://schemas.microsoft.com/office/drawing/2014/main" id="{73AC6553-4BD3-213D-FA9D-1D72D4D70E17}"/>
              </a:ext>
            </a:extLst>
          </p:cNvPr>
          <p:cNvSpPr/>
          <p:nvPr/>
        </p:nvSpPr>
        <p:spPr>
          <a:xfrm>
            <a:off x="6314428" y="3599014"/>
            <a:ext cx="520700" cy="317500"/>
          </a:xfrm>
          <a:prstGeom prst="rightArrow">
            <a:avLst/>
          </a:prstGeom>
          <a:solidFill>
            <a:srgbClr val="456B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76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405401-293B-FE36-D7D3-8639B8815959}"/>
              </a:ext>
            </a:extLst>
          </p:cNvPr>
          <p:cNvSpPr>
            <a:spLocks noGrp="1"/>
          </p:cNvSpPr>
          <p:nvPr>
            <p:ph type="sldNum" sz="quarter" idx="12"/>
          </p:nvPr>
        </p:nvSpPr>
        <p:spPr>
          <a:xfrm>
            <a:off x="3781429" y="5075639"/>
            <a:ext cx="552748" cy="205383"/>
          </a:xfrm>
        </p:spPr>
        <p:txBody>
          <a:bodyPr/>
          <a:lstStyle/>
          <a:p>
            <a:pPr algn="l"/>
            <a:fld id="{78075564-AF6E-40FC-905A-F6C5E8D29614}" type="slidenum">
              <a:rPr lang="en-US" altLang="en-US" smtClean="0"/>
              <a:pPr algn="l"/>
              <a:t>11</a:t>
            </a:fld>
            <a:endParaRPr lang="en-US" altLang="en-US"/>
          </a:p>
        </p:txBody>
      </p:sp>
      <p:sp>
        <p:nvSpPr>
          <p:cNvPr id="6" name="Content Placeholder 2">
            <a:extLst>
              <a:ext uri="{FF2B5EF4-FFF2-40B4-BE49-F238E27FC236}">
                <a16:creationId xmlns:a16="http://schemas.microsoft.com/office/drawing/2014/main" id="{2FFC9EA3-942A-82A2-1818-145493E124B5}"/>
              </a:ext>
            </a:extLst>
          </p:cNvPr>
          <p:cNvSpPr txBox="1">
            <a:spLocks/>
          </p:cNvSpPr>
          <p:nvPr/>
        </p:nvSpPr>
        <p:spPr>
          <a:xfrm>
            <a:off x="783208" y="2394807"/>
            <a:ext cx="4484119" cy="319818"/>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Bef>
                <a:spcPts val="394"/>
              </a:spcBef>
              <a:spcAft>
                <a:spcPts val="394"/>
              </a:spcAft>
              <a:buNone/>
            </a:pPr>
            <a:r>
              <a:rPr lang="en-US" sz="1600" i="1" dirty="0">
                <a:latin typeface="Segoe UI Semilight" panose="020B0402040204020203" pitchFamily="34" charset="0"/>
                <a:cs typeface="Segoe UI Semilight" panose="020B0402040204020203" pitchFamily="34" charset="0"/>
                <a:hlinkClick r:id="rId3"/>
              </a:rPr>
              <a:t>Pacific Salmon Outlook, Pacific Region 2024 (PDF)</a:t>
            </a:r>
            <a:endParaRPr lang="en-US" sz="1600" i="1" dirty="0">
              <a:latin typeface="Segoe UI Semilight" panose="020B0402040204020203" pitchFamily="34" charset="0"/>
              <a:cs typeface="Segoe UI Semilight" panose="020B0402040204020203" pitchFamily="34" charset="0"/>
            </a:endParaRPr>
          </a:p>
        </p:txBody>
      </p:sp>
      <p:sp>
        <p:nvSpPr>
          <p:cNvPr id="7" name="Title 1">
            <a:extLst>
              <a:ext uri="{FF2B5EF4-FFF2-40B4-BE49-F238E27FC236}">
                <a16:creationId xmlns:a16="http://schemas.microsoft.com/office/drawing/2014/main" id="{049888EC-00FF-AFF0-FD5F-F10B60CAAA12}"/>
              </a:ext>
            </a:extLst>
          </p:cNvPr>
          <p:cNvSpPr txBox="1">
            <a:spLocks/>
          </p:cNvSpPr>
          <p:nvPr/>
        </p:nvSpPr>
        <p:spPr>
          <a:xfrm>
            <a:off x="783208" y="1992239"/>
            <a:ext cx="3350138"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1969" spc="-85" dirty="0">
                <a:ln w="6350">
                  <a:noFill/>
                </a:ln>
                <a:solidFill>
                  <a:schemeClr val="tx1">
                    <a:lumMod val="95000"/>
                    <a:lumOff val="5000"/>
                  </a:schemeClr>
                </a:solidFill>
                <a:effectLst/>
                <a:ea typeface="ヒラギノ角ゴ Pro W3" pitchFamily="127" charset="-128"/>
              </a:rPr>
              <a:t>2024 Final Outlook</a:t>
            </a:r>
          </a:p>
        </p:txBody>
      </p:sp>
      <p:sp>
        <p:nvSpPr>
          <p:cNvPr id="8" name="Content Placeholder 2">
            <a:extLst>
              <a:ext uri="{FF2B5EF4-FFF2-40B4-BE49-F238E27FC236}">
                <a16:creationId xmlns:a16="http://schemas.microsoft.com/office/drawing/2014/main" id="{F72A18BB-C4C5-7428-04FF-045B7E6B9368}"/>
              </a:ext>
            </a:extLst>
          </p:cNvPr>
          <p:cNvSpPr txBox="1">
            <a:spLocks/>
          </p:cNvSpPr>
          <p:nvPr/>
        </p:nvSpPr>
        <p:spPr>
          <a:xfrm>
            <a:off x="783208" y="3400016"/>
            <a:ext cx="4484119" cy="440861"/>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Bef>
                <a:spcPts val="394"/>
              </a:spcBef>
              <a:spcAft>
                <a:spcPts val="394"/>
              </a:spcAft>
              <a:buNone/>
            </a:pPr>
            <a:r>
              <a:rPr lang="en-US" sz="1600" i="1" dirty="0">
                <a:latin typeface="Segoe UI Semilight" panose="020B0402040204020203" pitchFamily="34" charset="0"/>
                <a:cs typeface="Segoe UI Semilight" panose="020B0402040204020203" pitchFamily="34" charset="0"/>
                <a:hlinkClick r:id="rId4"/>
              </a:rPr>
              <a:t>Pacific Salmon Outlook, Pacific Region 2024 (PDF)</a:t>
            </a:r>
            <a:endParaRPr lang="en-US" sz="1600" i="1" dirty="0">
              <a:latin typeface="Segoe UI Semilight" panose="020B0402040204020203" pitchFamily="34" charset="0"/>
              <a:cs typeface="Segoe UI Semilight" panose="020B0402040204020203" pitchFamily="34" charset="0"/>
            </a:endParaRPr>
          </a:p>
        </p:txBody>
      </p:sp>
      <p:sp>
        <p:nvSpPr>
          <p:cNvPr id="9" name="Title 1">
            <a:extLst>
              <a:ext uri="{FF2B5EF4-FFF2-40B4-BE49-F238E27FC236}">
                <a16:creationId xmlns:a16="http://schemas.microsoft.com/office/drawing/2014/main" id="{19E1099C-15B4-A8FC-986A-473D0DD4DC45}"/>
              </a:ext>
            </a:extLst>
          </p:cNvPr>
          <p:cNvSpPr txBox="1">
            <a:spLocks/>
          </p:cNvSpPr>
          <p:nvPr/>
        </p:nvSpPr>
        <p:spPr>
          <a:xfrm>
            <a:off x="783208" y="3042007"/>
            <a:ext cx="3350138"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1969" spc="-85" dirty="0">
                <a:ln w="6350">
                  <a:noFill/>
                </a:ln>
                <a:solidFill>
                  <a:schemeClr val="tx1">
                    <a:lumMod val="95000"/>
                    <a:lumOff val="5000"/>
                  </a:schemeClr>
                </a:solidFill>
                <a:effectLst/>
                <a:ea typeface="ヒラギノ角ゴ Pro W3" pitchFamily="127" charset="-128"/>
              </a:rPr>
              <a:t>2025 Final Outlook</a:t>
            </a:r>
          </a:p>
        </p:txBody>
      </p:sp>
      <p:sp>
        <p:nvSpPr>
          <p:cNvPr id="2" name="Content Placeholder 13">
            <a:extLst>
              <a:ext uri="{FF2B5EF4-FFF2-40B4-BE49-F238E27FC236}">
                <a16:creationId xmlns:a16="http://schemas.microsoft.com/office/drawing/2014/main" id="{DB00B347-9463-E44F-D02D-21AD3B60F444}"/>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dirty="0">
                <a:ln w="6350">
                  <a:noFill/>
                </a:ln>
                <a:solidFill>
                  <a:schemeClr val="bg1"/>
                </a:solidFill>
                <a:latin typeface="Segoe UI Semibold" panose="020B0702040204020203" pitchFamily="34" charset="0"/>
                <a:cs typeface="Segoe UI Semibold" panose="020B0702040204020203" pitchFamily="34" charset="0"/>
              </a:rPr>
              <a:t>CONCLUSION</a:t>
            </a:r>
            <a:endParaRPr lang="en-US" sz="2000" dirty="0">
              <a:ln w="6350">
                <a:noFill/>
              </a:ln>
              <a:solidFill>
                <a:schemeClr val="bg1"/>
              </a:solidFill>
            </a:endParaRPr>
          </a:p>
          <a:p>
            <a:endParaRPr lang="en-US" dirty="0"/>
          </a:p>
        </p:txBody>
      </p:sp>
      <p:sp>
        <p:nvSpPr>
          <p:cNvPr id="3" name="Title 1">
            <a:extLst>
              <a:ext uri="{FF2B5EF4-FFF2-40B4-BE49-F238E27FC236}">
                <a16:creationId xmlns:a16="http://schemas.microsoft.com/office/drawing/2014/main" id="{212DC45D-2A11-6788-60FC-12F399E43BB9}"/>
              </a:ext>
            </a:extLst>
          </p:cNvPr>
          <p:cNvSpPr txBox="1">
            <a:spLocks/>
          </p:cNvSpPr>
          <p:nvPr/>
        </p:nvSpPr>
        <p:spPr>
          <a:xfrm>
            <a:off x="713064" y="890964"/>
            <a:ext cx="10670797" cy="56033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dirty="0">
                <a:ln w="6350">
                  <a:noFill/>
                </a:ln>
                <a:solidFill>
                  <a:schemeClr val="tx1">
                    <a:lumMod val="95000"/>
                    <a:lumOff val="5000"/>
                  </a:schemeClr>
                </a:solidFill>
                <a:effectLst/>
                <a:ea typeface="ヒラギノ角ゴ Pro W3" pitchFamily="127" charset="-128"/>
              </a:rPr>
              <a:t>Access Previous and Upcoming Outlooks</a:t>
            </a:r>
            <a:endParaRPr lang="en-CA" altLang="en-US" sz="3000" spc="-85" dirty="0">
              <a:ln w="6350">
                <a:noFill/>
              </a:ln>
              <a:solidFill>
                <a:schemeClr val="tx1">
                  <a:lumMod val="95000"/>
                  <a:lumOff val="5000"/>
                </a:schemeClr>
              </a:solidFill>
              <a:effectLst/>
              <a:ea typeface="ヒラギノ角ゴ Pro W3" pitchFamily="127" charset="-128"/>
            </a:endParaRPr>
          </a:p>
        </p:txBody>
      </p:sp>
      <p:sp>
        <p:nvSpPr>
          <p:cNvPr id="12" name="TextBox 11">
            <a:extLst>
              <a:ext uri="{FF2B5EF4-FFF2-40B4-BE49-F238E27FC236}">
                <a16:creationId xmlns:a16="http://schemas.microsoft.com/office/drawing/2014/main" id="{A27F09E6-1978-B756-E2AC-DEB667A6DDA8}"/>
              </a:ext>
            </a:extLst>
          </p:cNvPr>
          <p:cNvSpPr txBox="1"/>
          <p:nvPr/>
        </p:nvSpPr>
        <p:spPr>
          <a:xfrm>
            <a:off x="713064" y="4331480"/>
            <a:ext cx="6096000" cy="590931"/>
          </a:xfrm>
          <a:prstGeom prst="rect">
            <a:avLst/>
          </a:prstGeom>
          <a:noFill/>
        </p:spPr>
        <p:txBody>
          <a:bodyPr wrap="square">
            <a:spAutoFit/>
          </a:bodyPr>
          <a:lstStyle/>
          <a:p>
            <a:pPr marL="0" indent="0">
              <a:lnSpc>
                <a:spcPct val="90000"/>
              </a:lnSpc>
              <a:spcBef>
                <a:spcPts val="394"/>
              </a:spcBef>
              <a:spcAft>
                <a:spcPts val="394"/>
              </a:spcAft>
              <a:buNone/>
            </a:pPr>
            <a:r>
              <a:rPr lang="en-US" sz="1800" i="1" dirty="0">
                <a:latin typeface="Segoe UI Semilight" panose="020B0402040204020203" pitchFamily="34" charset="0"/>
                <a:cs typeface="Segoe UI Semilight" panose="020B0402040204020203" pitchFamily="34" charset="0"/>
              </a:rPr>
              <a:t>The final 202</a:t>
            </a:r>
            <a:r>
              <a:rPr lang="en-US" i="1" dirty="0">
                <a:latin typeface="Segoe UI Semilight" panose="020B0402040204020203" pitchFamily="34" charset="0"/>
                <a:cs typeface="Segoe UI Semilight" panose="020B0402040204020203" pitchFamily="34" charset="0"/>
              </a:rPr>
              <a:t>6</a:t>
            </a:r>
            <a:r>
              <a:rPr lang="en-US" sz="1800" i="1" dirty="0">
                <a:latin typeface="Segoe UI Semilight" panose="020B0402040204020203" pitchFamily="34" charset="0"/>
                <a:cs typeface="Segoe UI Semilight" panose="020B0402040204020203" pitchFamily="34" charset="0"/>
              </a:rPr>
              <a:t> Outlook will be posted on the DFO Library once forecasts are complete</a:t>
            </a:r>
          </a:p>
        </p:txBody>
      </p:sp>
    </p:spTree>
    <p:extLst>
      <p:ext uri="{BB962C8B-B14F-4D97-AF65-F5344CB8AC3E}">
        <p14:creationId xmlns:p14="http://schemas.microsoft.com/office/powerpoint/2010/main" val="546732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12</a:t>
            </a:fld>
            <a:endParaRPr lang="en-US" altLang="en-US"/>
          </a:p>
        </p:txBody>
      </p:sp>
      <p:pic>
        <p:nvPicPr>
          <p:cNvPr id="5" name="Picture 4" descr="A map of the united states&#10;&#10;AI-generated content may be incorrect.">
            <a:extLst>
              <a:ext uri="{FF2B5EF4-FFF2-40B4-BE49-F238E27FC236}">
                <a16:creationId xmlns:a16="http://schemas.microsoft.com/office/drawing/2014/main" id="{C9CE90B0-261E-EC85-4B4A-A8F1D1E82CF8}"/>
              </a:ext>
            </a:extLst>
          </p:cNvPr>
          <p:cNvPicPr>
            <a:picLocks noChangeAspect="1"/>
          </p:cNvPicPr>
          <p:nvPr/>
        </p:nvPicPr>
        <p:blipFill>
          <a:blip r:embed="rId3"/>
          <a:srcRect l="32248"/>
          <a:stretch/>
        </p:blipFill>
        <p:spPr>
          <a:xfrm>
            <a:off x="6929129" y="914163"/>
            <a:ext cx="4824978" cy="4901658"/>
          </a:xfrm>
          <a:prstGeom prst="rect">
            <a:avLst/>
          </a:prstGeom>
        </p:spPr>
      </p:pic>
      <p:graphicFrame>
        <p:nvGraphicFramePr>
          <p:cNvPr id="8" name="Table 7">
            <a:extLst>
              <a:ext uri="{FF2B5EF4-FFF2-40B4-BE49-F238E27FC236}">
                <a16:creationId xmlns:a16="http://schemas.microsoft.com/office/drawing/2014/main" id="{AB26F166-E0D4-50E4-6519-BA8137667514}"/>
              </a:ext>
            </a:extLst>
          </p:cNvPr>
          <p:cNvGraphicFramePr>
            <a:graphicFrameLocks noGrp="1"/>
          </p:cNvGraphicFramePr>
          <p:nvPr>
            <p:extLst>
              <p:ext uri="{D42A27DB-BD31-4B8C-83A1-F6EECF244321}">
                <p14:modId xmlns:p14="http://schemas.microsoft.com/office/powerpoint/2010/main" val="870068494"/>
              </p:ext>
            </p:extLst>
          </p:nvPr>
        </p:nvGraphicFramePr>
        <p:xfrm>
          <a:off x="719163" y="1699288"/>
          <a:ext cx="5928526" cy="4065871"/>
        </p:xfrm>
        <a:graphic>
          <a:graphicData uri="http://schemas.openxmlformats.org/drawingml/2006/table">
            <a:tbl>
              <a:tblPr>
                <a:tableStyleId>{5C22544A-7EE6-4342-B048-85BDC9FD1C3A}</a:tableStyleId>
              </a:tblPr>
              <a:tblGrid>
                <a:gridCol w="2056673">
                  <a:extLst>
                    <a:ext uri="{9D8B030D-6E8A-4147-A177-3AD203B41FA5}">
                      <a16:colId xmlns:a16="http://schemas.microsoft.com/office/drawing/2014/main" val="3828288314"/>
                    </a:ext>
                  </a:extLst>
                </a:gridCol>
                <a:gridCol w="2775580">
                  <a:extLst>
                    <a:ext uri="{9D8B030D-6E8A-4147-A177-3AD203B41FA5}">
                      <a16:colId xmlns:a16="http://schemas.microsoft.com/office/drawing/2014/main" val="3199881312"/>
                    </a:ext>
                  </a:extLst>
                </a:gridCol>
                <a:gridCol w="1096273">
                  <a:extLst>
                    <a:ext uri="{9D8B030D-6E8A-4147-A177-3AD203B41FA5}">
                      <a16:colId xmlns:a16="http://schemas.microsoft.com/office/drawing/2014/main" val="483059173"/>
                    </a:ext>
                  </a:extLst>
                </a:gridCol>
              </a:tblGrid>
              <a:tr h="316798">
                <a:tc>
                  <a:txBody>
                    <a:bodyPr/>
                    <a:lstStyle/>
                    <a:p>
                      <a:pPr algn="l" fontAlgn="b"/>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SMU</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tc>
                  <a:txBody>
                    <a:bodyPr/>
                    <a:lstStyle/>
                    <a:p>
                      <a:pPr algn="l" fontAlgn="b"/>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CU / Subunit</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tc>
                  <a:txBody>
                    <a:bodyPr/>
                    <a:lstStyle/>
                    <a:p>
                      <a:pPr algn="l" fontAlgn="ctr"/>
                      <a:r>
                        <a:rPr lang="en-US" sz="9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Outlook</a:t>
                      </a:r>
                      <a:endParaRPr lang="en-US" sz="9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solidFill>
                      <a:srgbClr val="456B87"/>
                    </a:solidFill>
                  </a:tcPr>
                </a:tc>
                <a:extLst>
                  <a:ext uri="{0D108BD9-81ED-4DB2-BD59-A6C34878D82A}">
                    <a16:rowId xmlns:a16="http://schemas.microsoft.com/office/drawing/2014/main" val="2113721378"/>
                  </a:ext>
                </a:extLst>
              </a:tr>
              <a:tr h="316798">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Mainland Inlet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 Aggregate (4 CUs)</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DD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3005807675"/>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Upper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Quinsam River Fall Run</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3</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2392302136"/>
                  </a:ext>
                </a:extLst>
              </a:tr>
              <a:tr h="932891">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Middle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Puntledge and Big Qualicum Rivers  Fall Run 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1416064089"/>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Middle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Nanaimo and Puntledge Summer 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481574760"/>
                  </a:ext>
                </a:extLst>
              </a:tr>
              <a:tr h="624846">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Georgia Strait</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Cowichan River Fall Run Unenhanced</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4202" marR="4202" marT="4202" marB="0" anchor="ctr"/>
                </a:tc>
                <a:tc>
                  <a:txBody>
                    <a:bodyPr/>
                    <a:lstStyle/>
                    <a:p>
                      <a:pPr algn="l" fontAlgn="ctr"/>
                      <a:r>
                        <a:rPr lang="en-US" sz="9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9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50419" marR="4202" marT="4202" marB="0" anchor="ctr"/>
                </a:tc>
                <a:extLst>
                  <a:ext uri="{0D108BD9-81ED-4DB2-BD59-A6C34878D82A}">
                    <a16:rowId xmlns:a16="http://schemas.microsoft.com/office/drawing/2014/main" val="3265181918"/>
                  </a:ext>
                </a:extLst>
              </a:tr>
              <a:tr h="624846">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West Coast Vancouver Island</a:t>
                      </a:r>
                    </a:p>
                  </a:txBody>
                  <a:tcPr marL="50419" marR="4202" marT="4202" marB="0" anchor="ctr"/>
                </a:tc>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Aggregate ( ?? CUs)</a:t>
                      </a:r>
                    </a:p>
                  </a:txBody>
                  <a:tcPr marL="4202" marR="4202" marT="4202" marB="0" anchor="ctr"/>
                </a:tc>
                <a:tc>
                  <a:txBody>
                    <a:bodyPr/>
                    <a:lstStyle/>
                    <a:p>
                      <a:pPr algn="l" fontAlgn="ctr"/>
                      <a:r>
                        <a:rPr lang="en-US" sz="900" b="0"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2</a:t>
                      </a:r>
                    </a:p>
                  </a:txBody>
                  <a:tcPr marL="50419" marR="4202" marT="4202" marB="0" anchor="ctr"/>
                </a:tc>
                <a:extLst>
                  <a:ext uri="{0D108BD9-81ED-4DB2-BD59-A6C34878D82A}">
                    <a16:rowId xmlns:a16="http://schemas.microsoft.com/office/drawing/2014/main" val="3607694056"/>
                  </a:ext>
                </a:extLst>
              </a:tr>
            </a:tbl>
          </a:graphicData>
        </a:graphic>
      </p:graphicFrame>
      <p:pic>
        <p:nvPicPr>
          <p:cNvPr id="10" name="Picture 9">
            <a:extLst>
              <a:ext uri="{FF2B5EF4-FFF2-40B4-BE49-F238E27FC236}">
                <a16:creationId xmlns:a16="http://schemas.microsoft.com/office/drawing/2014/main" id="{1C8221BE-253C-C178-39BE-574DE0AFDC3B}"/>
              </a:ext>
            </a:extLst>
          </p:cNvPr>
          <p:cNvPicPr>
            <a:picLocks noChangeAspect="1"/>
          </p:cNvPicPr>
          <p:nvPr/>
        </p:nvPicPr>
        <p:blipFill>
          <a:blip r:embed="rId4"/>
          <a:stretch>
            <a:fillRect/>
          </a:stretch>
        </p:blipFill>
        <p:spPr>
          <a:xfrm>
            <a:off x="6929130" y="5765159"/>
            <a:ext cx="4824978" cy="265488"/>
          </a:xfrm>
          <a:prstGeom prst="rect">
            <a:avLst/>
          </a:prstGeom>
        </p:spPr>
      </p:pic>
      <p:sp>
        <p:nvSpPr>
          <p:cNvPr id="2" name="Content Placeholder 13">
            <a:extLst>
              <a:ext uri="{FF2B5EF4-FFF2-40B4-BE49-F238E27FC236}">
                <a16:creationId xmlns:a16="http://schemas.microsoft.com/office/drawing/2014/main" id="{E399F14D-3F12-EECE-9504-FA90A68911A0}"/>
              </a:ext>
            </a:extLst>
          </p:cNvPr>
          <p:cNvSpPr txBox="1">
            <a:spLocks/>
          </p:cNvSpPr>
          <p:nvPr/>
        </p:nvSpPr>
        <p:spPr>
          <a:xfrm>
            <a:off x="7084291" y="170805"/>
            <a:ext cx="4949210"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YUKON TRANSBOUNDARY - SOCKEYE</a:t>
            </a:r>
            <a:endParaRPr lang="en-US" sz="2000">
              <a:ln w="6350">
                <a:noFill/>
              </a:ln>
              <a:solidFill>
                <a:schemeClr val="bg1"/>
              </a:solidFill>
            </a:endParaRPr>
          </a:p>
          <a:p>
            <a:endParaRPr lang="en-US"/>
          </a:p>
        </p:txBody>
      </p:sp>
      <p:sp>
        <p:nvSpPr>
          <p:cNvPr id="3" name="Title 1">
            <a:extLst>
              <a:ext uri="{FF2B5EF4-FFF2-40B4-BE49-F238E27FC236}">
                <a16:creationId xmlns:a16="http://schemas.microsoft.com/office/drawing/2014/main" id="{4A30B7B2-35C5-4607-7D99-BECE11BF767B}"/>
              </a:ext>
            </a:extLst>
          </p:cNvPr>
          <p:cNvSpPr txBox="1">
            <a:spLocks/>
          </p:cNvSpPr>
          <p:nvPr/>
        </p:nvSpPr>
        <p:spPr>
          <a:xfrm>
            <a:off x="609607" y="1053307"/>
            <a:ext cx="5059674" cy="64598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a:ln w="6350">
                  <a:noFill/>
                </a:ln>
                <a:solidFill>
                  <a:schemeClr val="tx1">
                    <a:lumMod val="95000"/>
                    <a:lumOff val="5000"/>
                  </a:schemeClr>
                </a:solidFill>
                <a:effectLst/>
                <a:ea typeface="ヒラギノ角ゴ Pro W3" pitchFamily="127" charset="-128"/>
              </a:rPr>
              <a:t>South Coast Area - Chinook</a:t>
            </a:r>
            <a:endParaRPr lang="en-CA" altLang="en-US" sz="3000" spc="-85">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1260196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13</a:t>
            </a:fld>
            <a:endParaRPr lang="en-US" altLang="en-US"/>
          </a:p>
        </p:txBody>
      </p:sp>
      <p:sp>
        <p:nvSpPr>
          <p:cNvPr id="6" name="Title 1">
            <a:extLst>
              <a:ext uri="{FF2B5EF4-FFF2-40B4-BE49-F238E27FC236}">
                <a16:creationId xmlns:a16="http://schemas.microsoft.com/office/drawing/2014/main" id="{92C497BE-3DDA-7137-BE44-1F3C9B3CB054}"/>
              </a:ext>
            </a:extLst>
          </p:cNvPr>
          <p:cNvSpPr txBox="1">
            <a:spLocks/>
          </p:cNvSpPr>
          <p:nvPr/>
        </p:nvSpPr>
        <p:spPr>
          <a:xfrm>
            <a:off x="7587645" y="223172"/>
            <a:ext cx="4325508" cy="29170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FRASER AND INTERIOR – SOCKEYE</a:t>
            </a:r>
          </a:p>
        </p:txBody>
      </p:sp>
      <p:pic>
        <p:nvPicPr>
          <p:cNvPr id="7" name="Picture 6" descr="A map of the north america&#10;&#10;AI-generated content may be incorrect.">
            <a:extLst>
              <a:ext uri="{FF2B5EF4-FFF2-40B4-BE49-F238E27FC236}">
                <a16:creationId xmlns:a16="http://schemas.microsoft.com/office/drawing/2014/main" id="{A224205E-E78D-3673-46A1-41C88A47CB7B}"/>
              </a:ext>
            </a:extLst>
          </p:cNvPr>
          <p:cNvPicPr>
            <a:picLocks noChangeAspect="1"/>
          </p:cNvPicPr>
          <p:nvPr/>
        </p:nvPicPr>
        <p:blipFill>
          <a:blip r:embed="rId3"/>
          <a:stretch>
            <a:fillRect/>
          </a:stretch>
        </p:blipFill>
        <p:spPr>
          <a:xfrm>
            <a:off x="4651512" y="1200149"/>
            <a:ext cx="7267491" cy="4695825"/>
          </a:xfrm>
          <a:prstGeom prst="rect">
            <a:avLst/>
          </a:prstGeom>
        </p:spPr>
      </p:pic>
      <p:graphicFrame>
        <p:nvGraphicFramePr>
          <p:cNvPr id="8" name="Table 7">
            <a:extLst>
              <a:ext uri="{FF2B5EF4-FFF2-40B4-BE49-F238E27FC236}">
                <a16:creationId xmlns:a16="http://schemas.microsoft.com/office/drawing/2014/main" id="{13D8AAB9-B71B-2D1A-972D-6568AC8CE12E}"/>
              </a:ext>
            </a:extLst>
          </p:cNvPr>
          <p:cNvGraphicFramePr>
            <a:graphicFrameLocks noGrp="1"/>
          </p:cNvGraphicFramePr>
          <p:nvPr>
            <p:extLst>
              <p:ext uri="{D42A27DB-BD31-4B8C-83A1-F6EECF244321}">
                <p14:modId xmlns:p14="http://schemas.microsoft.com/office/powerpoint/2010/main" val="2078912931"/>
              </p:ext>
            </p:extLst>
          </p:nvPr>
        </p:nvGraphicFramePr>
        <p:xfrm>
          <a:off x="272997" y="1200149"/>
          <a:ext cx="4291052" cy="4855362"/>
        </p:xfrm>
        <a:graphic>
          <a:graphicData uri="http://schemas.openxmlformats.org/drawingml/2006/table">
            <a:tbl>
              <a:tblPr>
                <a:tableStyleId>{5C22544A-7EE6-4342-B048-85BDC9FD1C3A}</a:tableStyleId>
              </a:tblPr>
              <a:tblGrid>
                <a:gridCol w="1578784">
                  <a:extLst>
                    <a:ext uri="{9D8B030D-6E8A-4147-A177-3AD203B41FA5}">
                      <a16:colId xmlns:a16="http://schemas.microsoft.com/office/drawing/2014/main" val="3351696073"/>
                    </a:ext>
                  </a:extLst>
                </a:gridCol>
                <a:gridCol w="2227369">
                  <a:extLst>
                    <a:ext uri="{9D8B030D-6E8A-4147-A177-3AD203B41FA5}">
                      <a16:colId xmlns:a16="http://schemas.microsoft.com/office/drawing/2014/main" val="28457551"/>
                    </a:ext>
                  </a:extLst>
                </a:gridCol>
                <a:gridCol w="484899">
                  <a:extLst>
                    <a:ext uri="{9D8B030D-6E8A-4147-A177-3AD203B41FA5}">
                      <a16:colId xmlns:a16="http://schemas.microsoft.com/office/drawing/2014/main" val="2881692761"/>
                    </a:ext>
                  </a:extLst>
                </a:gridCol>
              </a:tblGrid>
              <a:tr h="122160">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SMU</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CU / Subunit</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tc>
                  <a:txBody>
                    <a:bodyPr/>
                    <a:lstStyle/>
                    <a:p>
                      <a:pPr algn="l" fontAlgn="t"/>
                      <a:r>
                        <a:rPr lang="en-US" sz="800" b="1"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Outlook</a:t>
                      </a:r>
                      <a:endParaRPr lang="en-US" sz="800" b="1" i="0" u="none" strike="noStrike">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solidFill>
                      <a:srgbClr val="456B87"/>
                    </a:solidFill>
                  </a:tcPr>
                </a:tc>
                <a:extLst>
                  <a:ext uri="{0D108BD9-81ED-4DB2-BD59-A6C34878D82A}">
                    <a16:rowId xmlns:a16="http://schemas.microsoft.com/office/drawing/2014/main" val="928024462"/>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-Early Stuart</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Takla/ Trembleur-Early Stuart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633679856"/>
                  </a:ext>
                </a:extLst>
              </a:tr>
              <a:tr h="157721">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CHILLIWACK-EARLY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028673321"/>
                  </a:ext>
                </a:extLst>
              </a:tr>
              <a:tr h="122160">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PITT-EARLY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12638050"/>
                  </a:ext>
                </a:extLst>
              </a:tr>
              <a:tr h="157721">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Lower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NAHATLATCH-EARLY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48554510"/>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South Thompson</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SHUSWAP-EARLY SUMMER TIMING (Seymour and Scotch)</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445377136"/>
                  </a:ext>
                </a:extLst>
              </a:tr>
              <a:tr h="155093">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North Thompson</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NORTH BARRIERE-EARLY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46128231"/>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ANDERSON/SETON-EARLY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729823855"/>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NADINA/FRANCOIS-EARLY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81448656"/>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BOWRON-EARLY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311263608"/>
                  </a:ext>
                </a:extLst>
              </a:tr>
              <a:tr h="161852">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Mid and Upper Fraser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TASEKO-EARLY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712365951"/>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HARRISON RIVER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385112430"/>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QUESNEL-SUMMER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320177773"/>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RAFT RIVER/ KAMLOOPS-EARLY 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4267563935"/>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STELLAKO /FRANCOIS/FRASER-SUMMER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201146387"/>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CHILKO-SUMMER TIMING and CHILKO ES</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942818236"/>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Summer</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LATE STUART/ TAKLA/TREMBLEUR/STUART-SUMMER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645008407"/>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CULTUS-LATE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430865362"/>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PORTAGE CREEK / SETON-LATE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729891426"/>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SOUTH THOMPSON/ SHUSWAP COMPLEX-LATE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2038478085"/>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BIRKENHEAD / LILLOOET/HARRISON-LATE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1-3</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3705494382"/>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WEAVER CREEK / HARRISON-UPSTREAM MIGRATING-LATE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4</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484470878"/>
                  </a:ext>
                </a:extLst>
              </a:tr>
              <a:tr h="242404">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BIG SILVER CREEK / HARRISON-DOWNSTREAM MIGRATING-LATE TIMING</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20493873"/>
                  </a:ext>
                </a:extLst>
              </a:tr>
              <a:tr h="199938">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Fraser Sockeye Salmon - Late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WIDGEON CREEK</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NA</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091385640"/>
                  </a:ext>
                </a:extLst>
              </a:tr>
              <a:tr h="122160">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Okanagan Sockeye</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OSOYOOS</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tc>
                  <a:txBody>
                    <a:bodyPr/>
                    <a:lstStyle/>
                    <a:p>
                      <a:pPr algn="l" fontAlgn="t"/>
                      <a:r>
                        <a:rPr lang="en-US" sz="800" u="none" strike="noStrike">
                          <a:effectLst/>
                          <a:latin typeface="Segoe UI Historic" panose="020B0502040204020203" pitchFamily="34" charset="0"/>
                          <a:ea typeface="Segoe UI Historic" panose="020B0502040204020203" pitchFamily="34" charset="0"/>
                          <a:cs typeface="Segoe UI Historic" panose="020B0502040204020203" pitchFamily="34" charset="0"/>
                        </a:rPr>
                        <a:t>2</a:t>
                      </a:r>
                      <a:endParaRPr lang="en-US" sz="800" b="1" i="0" u="none" strike="noStrike">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txBody>
                  <a:tcPr marL="1943" marR="1943" marT="1943" marB="0"/>
                </a:tc>
                <a:extLst>
                  <a:ext uri="{0D108BD9-81ED-4DB2-BD59-A6C34878D82A}">
                    <a16:rowId xmlns:a16="http://schemas.microsoft.com/office/drawing/2014/main" val="1915755642"/>
                  </a:ext>
                </a:extLst>
              </a:tr>
            </a:tbl>
          </a:graphicData>
        </a:graphic>
      </p:graphicFrame>
      <p:sp>
        <p:nvSpPr>
          <p:cNvPr id="9" name="TextBox 8">
            <a:extLst>
              <a:ext uri="{FF2B5EF4-FFF2-40B4-BE49-F238E27FC236}">
                <a16:creationId xmlns:a16="http://schemas.microsoft.com/office/drawing/2014/main" id="{3C49E898-2A77-ECF6-306C-5FDD9D8DE8DF}"/>
              </a:ext>
            </a:extLst>
          </p:cNvPr>
          <p:cNvSpPr txBox="1"/>
          <p:nvPr/>
        </p:nvSpPr>
        <p:spPr>
          <a:xfrm>
            <a:off x="4986322" y="4589860"/>
            <a:ext cx="2219356" cy="923330"/>
          </a:xfrm>
          <a:prstGeom prst="rect">
            <a:avLst/>
          </a:prstGeom>
          <a:noFill/>
        </p:spPr>
        <p:txBody>
          <a:bodyPr wrap="square" rtlCol="0">
            <a:spAutoFit/>
          </a:bodyPr>
          <a:lstStyle/>
          <a:p>
            <a:r>
              <a:rPr lang="en-US">
                <a:latin typeface="Century Gothic" panose="020B0502020202020204" pitchFamily="34" charset="0"/>
              </a:rPr>
              <a:t>Separate out Early Summer vs Summer etc.</a:t>
            </a:r>
          </a:p>
        </p:txBody>
      </p:sp>
    </p:spTree>
    <p:extLst>
      <p:ext uri="{BB962C8B-B14F-4D97-AF65-F5344CB8AC3E}">
        <p14:creationId xmlns:p14="http://schemas.microsoft.com/office/powerpoint/2010/main" val="9127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ADBE4A-6E11-746C-8F6B-E3E8385229FA}"/>
              </a:ext>
            </a:extLst>
          </p:cNvPr>
          <p:cNvSpPr>
            <a:spLocks noGrp="1"/>
          </p:cNvSpPr>
          <p:nvPr>
            <p:ph type="sldNum" sz="quarter" idx="12"/>
          </p:nvPr>
        </p:nvSpPr>
        <p:spPr>
          <a:xfrm>
            <a:off x="609606" y="6459865"/>
            <a:ext cx="1310217" cy="165220"/>
          </a:xfrm>
        </p:spPr>
        <p:txBody>
          <a:bodyPr wrap="square" anchor="ctr">
            <a:noAutofit/>
          </a:bodyPr>
          <a:lstStyle/>
          <a:p>
            <a:pPr algn="l">
              <a:spcAft>
                <a:spcPts val="338"/>
              </a:spcAft>
            </a:pPr>
            <a:fld id="{78075564-AF6E-40FC-905A-F6C5E8D29614}" type="slidenum">
              <a:rPr lang="en-US" altLang="en-US" smtClean="0"/>
              <a:pPr algn="l">
                <a:spcAft>
                  <a:spcPts val="338"/>
                </a:spcAft>
              </a:pPr>
              <a:t>14</a:t>
            </a:fld>
            <a:endParaRPr lang="en-US" altLang="en-US"/>
          </a:p>
        </p:txBody>
      </p:sp>
      <p:sp>
        <p:nvSpPr>
          <p:cNvPr id="9" name="Subtitle 3">
            <a:extLst>
              <a:ext uri="{FF2B5EF4-FFF2-40B4-BE49-F238E27FC236}">
                <a16:creationId xmlns:a16="http://schemas.microsoft.com/office/drawing/2014/main" id="{A2876345-60D6-FB2E-45B3-445E2A07A215}"/>
              </a:ext>
            </a:extLst>
          </p:cNvPr>
          <p:cNvSpPr>
            <a:spLocks noGrp="1"/>
          </p:cNvSpPr>
          <p:nvPr>
            <p:ph type="subTitle" idx="4294967295"/>
          </p:nvPr>
        </p:nvSpPr>
        <p:spPr>
          <a:xfrm>
            <a:off x="4242143" y="2264909"/>
            <a:ext cx="1953305" cy="282179"/>
          </a:xfrm>
          <a:prstGeom prst="rect">
            <a:avLst/>
          </a:prstGeom>
        </p:spPr>
        <p:txBody>
          <a:bodyPr/>
          <a:lstStyle/>
          <a:p>
            <a:pPr marL="0" indent="0" algn="r">
              <a:buNone/>
            </a:pPr>
            <a:r>
              <a:rPr lang="en-CA" sz="1350">
                <a:latin typeface="Segoe UI Semilight" panose="020B0402040204020203" pitchFamily="34" charset="0"/>
                <a:cs typeface="Segoe UI Semilight" panose="020B0402040204020203" pitchFamily="34" charset="0"/>
              </a:rPr>
              <a:t>Chinook, Chum, Coho</a:t>
            </a:r>
            <a:endParaRPr lang="en-US">
              <a:latin typeface="Segoe UI Semilight" panose="020B0402040204020203" pitchFamily="34" charset="0"/>
              <a:cs typeface="Segoe UI Semilight" panose="020B0402040204020203" pitchFamily="34" charset="0"/>
            </a:endParaRPr>
          </a:p>
        </p:txBody>
      </p:sp>
      <p:sp>
        <p:nvSpPr>
          <p:cNvPr id="6" name="Title 1">
            <a:extLst>
              <a:ext uri="{FF2B5EF4-FFF2-40B4-BE49-F238E27FC236}">
                <a16:creationId xmlns:a16="http://schemas.microsoft.com/office/drawing/2014/main" id="{92C497BE-3DDA-7137-BE44-1F3C9B3CB054}"/>
              </a:ext>
            </a:extLst>
          </p:cNvPr>
          <p:cNvSpPr txBox="1">
            <a:spLocks/>
          </p:cNvSpPr>
          <p:nvPr/>
        </p:nvSpPr>
        <p:spPr>
          <a:xfrm>
            <a:off x="3751776" y="1973932"/>
            <a:ext cx="2443673" cy="29170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nSpc>
                <a:spcPct val="90000"/>
              </a:lnSpc>
            </a:pPr>
            <a:r>
              <a:rPr lang="en-US" altLang="en-US" sz="1969" spc="-85">
                <a:ln w="6350">
                  <a:noFill/>
                </a:ln>
                <a:solidFill>
                  <a:schemeClr val="tx1">
                    <a:lumMod val="95000"/>
                    <a:lumOff val="5000"/>
                  </a:schemeClr>
                </a:solidFill>
                <a:effectLst/>
                <a:ea typeface="ヒラギノ角ゴ Pro W3" pitchFamily="127" charset="-128"/>
              </a:rPr>
              <a:t>Skeena and Nass</a:t>
            </a:r>
            <a:endParaRPr lang="en-CA" altLang="en-US" sz="1969" spc="-85">
              <a:ln w="6350">
                <a:noFill/>
              </a:ln>
              <a:solidFill>
                <a:schemeClr val="tx1">
                  <a:lumMod val="95000"/>
                  <a:lumOff val="5000"/>
                </a:schemeClr>
              </a:solidFill>
              <a:effectLst/>
              <a:ea typeface="ヒラギノ角ゴ Pro W3" pitchFamily="127" charset="-128"/>
            </a:endParaRPr>
          </a:p>
        </p:txBody>
      </p:sp>
      <p:graphicFrame>
        <p:nvGraphicFramePr>
          <p:cNvPr id="3" name="Table 2">
            <a:extLst>
              <a:ext uri="{FF2B5EF4-FFF2-40B4-BE49-F238E27FC236}">
                <a16:creationId xmlns:a16="http://schemas.microsoft.com/office/drawing/2014/main" id="{FD9A7873-D43E-D673-86DE-F5E3EAC89B4A}"/>
              </a:ext>
            </a:extLst>
          </p:cNvPr>
          <p:cNvGraphicFramePr>
            <a:graphicFrameLocks noGrp="1"/>
          </p:cNvGraphicFramePr>
          <p:nvPr>
            <p:extLst>
              <p:ext uri="{D42A27DB-BD31-4B8C-83A1-F6EECF244321}">
                <p14:modId xmlns:p14="http://schemas.microsoft.com/office/powerpoint/2010/main" val="1091188197"/>
              </p:ext>
            </p:extLst>
          </p:nvPr>
        </p:nvGraphicFramePr>
        <p:xfrm>
          <a:off x="6362763" y="3698024"/>
          <a:ext cx="2046094" cy="1116140"/>
        </p:xfrm>
        <a:graphic>
          <a:graphicData uri="http://schemas.openxmlformats.org/drawingml/2006/table">
            <a:tbl>
              <a:tblPr firstRow="1" bandRow="1">
                <a:tableStyleId>{21E4AEA4-8DFA-4A89-87EB-49C32662AFE0}</a:tableStyleId>
              </a:tblPr>
              <a:tblGrid>
                <a:gridCol w="663473">
                  <a:extLst>
                    <a:ext uri="{9D8B030D-6E8A-4147-A177-3AD203B41FA5}">
                      <a16:colId xmlns:a16="http://schemas.microsoft.com/office/drawing/2014/main" val="746968548"/>
                    </a:ext>
                  </a:extLst>
                </a:gridCol>
                <a:gridCol w="709259">
                  <a:extLst>
                    <a:ext uri="{9D8B030D-6E8A-4147-A177-3AD203B41FA5}">
                      <a16:colId xmlns:a16="http://schemas.microsoft.com/office/drawing/2014/main" val="2753272312"/>
                    </a:ext>
                  </a:extLst>
                </a:gridCol>
                <a:gridCol w="673362">
                  <a:extLst>
                    <a:ext uri="{9D8B030D-6E8A-4147-A177-3AD203B41FA5}">
                      <a16:colId xmlns:a16="http://schemas.microsoft.com/office/drawing/2014/main" val="4141373572"/>
                    </a:ext>
                  </a:extLst>
                </a:gridCol>
              </a:tblGrid>
              <a:tr h="153460">
                <a:tc>
                  <a:txBody>
                    <a:bodyPr/>
                    <a:lstStyle/>
                    <a:p>
                      <a:pPr algn="ctr"/>
                      <a:r>
                        <a:rPr lang="en-US" sz="700">
                          <a:latin typeface="Segoe UI Semibold"/>
                          <a:cs typeface="Segoe UI Semibold"/>
                        </a:rPr>
                        <a:t>SMU</a:t>
                      </a:r>
                    </a:p>
                  </a:txBody>
                  <a:tcPr marL="24610" marR="24610" marT="12305" marB="12305" anchor="ctr">
                    <a:solidFill>
                      <a:srgbClr val="456B87"/>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00">
                          <a:latin typeface="Segoe UI Semibold"/>
                          <a:cs typeface="Segoe UI Semibold"/>
                        </a:rPr>
                        <a:t>CU / Subunit</a:t>
                      </a:r>
                    </a:p>
                  </a:txBody>
                  <a:tcPr marL="24610" marR="24610" marT="12305" marB="12305" anchor="ctr">
                    <a:solidFill>
                      <a:srgbClr val="456B87"/>
                    </a:solidFill>
                  </a:tcPr>
                </a:tc>
                <a:tc>
                  <a:txBody>
                    <a:bodyPr/>
                    <a:lstStyle/>
                    <a:p>
                      <a:pPr algn="ctr"/>
                      <a:r>
                        <a:rPr lang="en-US" sz="700">
                          <a:latin typeface="Segoe UI Semibold"/>
                          <a:cs typeface="Segoe UI Semibold"/>
                        </a:rPr>
                        <a:t>Outlook</a:t>
                      </a:r>
                    </a:p>
                  </a:txBody>
                  <a:tcPr marL="24610" marR="24610" marT="12305" marB="12305" anchor="ctr">
                    <a:solidFill>
                      <a:srgbClr val="456B87"/>
                    </a:solidFill>
                  </a:tcPr>
                </a:tc>
                <a:extLst>
                  <a:ext uri="{0D108BD9-81ED-4DB2-BD59-A6C34878D82A}">
                    <a16:rowId xmlns:a16="http://schemas.microsoft.com/office/drawing/2014/main" val="3890464005"/>
                  </a:ext>
                </a:extLst>
              </a:tr>
              <a:tr h="120335">
                <a:tc>
                  <a:txBody>
                    <a:bodyPr/>
                    <a:lstStyle/>
                    <a:p>
                      <a:pPr algn="ctr"/>
                      <a:r>
                        <a:rPr lang="en-US" sz="600">
                          <a:latin typeface="Segoe UI Semilight"/>
                          <a:cs typeface="Segoe UI Semilight"/>
                        </a:rPr>
                        <a:t>Nass Chinook</a:t>
                      </a:r>
                    </a:p>
                  </a:txBody>
                  <a:tcPr marL="24610" marR="24610" marT="12305" marB="12305" anchor="ctr">
                    <a:solidFill>
                      <a:srgbClr val="B3C1CD"/>
                    </a:solidFill>
                  </a:tcPr>
                </a:tc>
                <a:tc>
                  <a:txBody>
                    <a:bodyPr/>
                    <a:lstStyle/>
                    <a:p>
                      <a:pPr algn="ctr">
                        <a:spcBef>
                          <a:spcPts val="0"/>
                        </a:spcBef>
                        <a:spcAft>
                          <a:spcPts val="0"/>
                        </a:spcAft>
                      </a:pPr>
                      <a:r>
                        <a:rPr lang="en-US" sz="500">
                          <a:effectLst/>
                          <a:latin typeface="Segoe UI Semilight"/>
                          <a:cs typeface="Segoe UI Semilight"/>
                        </a:rPr>
                        <a:t>Aggregate (2 CUs)</a:t>
                      </a:r>
                      <a:endParaRPr lang="en-CA" sz="500">
                        <a:effectLst/>
                        <a:latin typeface="Segoe UI Semilight"/>
                        <a:ea typeface="Calibri" panose="020F0502020204030204" pitchFamily="34" charset="0"/>
                        <a:cs typeface="Segoe UI Semilight"/>
                      </a:endParaRP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4039824735"/>
                  </a:ext>
                </a:extLst>
              </a:tr>
              <a:tr h="120335">
                <a:tc>
                  <a:txBody>
                    <a:bodyPr/>
                    <a:lstStyle/>
                    <a:p>
                      <a:pPr algn="ctr"/>
                      <a:r>
                        <a:rPr lang="en-US" sz="600">
                          <a:latin typeface="Segoe UI Semilight"/>
                          <a:cs typeface="Segoe UI Semilight"/>
                        </a:rPr>
                        <a:t>Skeena Chinook</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(12 CUs)</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3621610765"/>
                  </a:ext>
                </a:extLst>
              </a:tr>
              <a:tr h="120335">
                <a:tc>
                  <a:txBody>
                    <a:bodyPr/>
                    <a:lstStyle/>
                    <a:p>
                      <a:pPr algn="ctr"/>
                      <a:endParaRPr lang="en-US" sz="600">
                        <a:latin typeface="Segoe UI Semilight" panose="020B0402040204020203" pitchFamily="34" charset="0"/>
                        <a:cs typeface="Segoe UI Semilight" panose="020B0402040204020203" pitchFamily="34" charset="0"/>
                      </a:endParaRPr>
                    </a:p>
                  </a:txBody>
                  <a:tcPr marL="24610" marR="24610" marT="12305" marB="12305" anchor="ctr">
                    <a:solidFill>
                      <a:srgbClr val="B3C1CD"/>
                    </a:solidFill>
                  </a:tcPr>
                </a:tc>
                <a:tc>
                  <a:txBody>
                    <a:bodyPr/>
                    <a:lstStyle/>
                    <a:p>
                      <a:pPr algn="ctr">
                        <a:spcBef>
                          <a:spcPts val="0"/>
                        </a:spcBef>
                        <a:spcAft>
                          <a:spcPts val="0"/>
                        </a:spcAft>
                      </a:pPr>
                      <a:r>
                        <a:rPr lang="en-CA" sz="500" err="1">
                          <a:effectLst/>
                          <a:latin typeface="Segoe UI Semilight"/>
                          <a:ea typeface="Calibri"/>
                          <a:cs typeface="Segoe UI Semilight"/>
                        </a:rPr>
                        <a:t>Kitsumkalum</a:t>
                      </a:r>
                      <a:r>
                        <a:rPr lang="en-CA" sz="500">
                          <a:effectLst/>
                          <a:latin typeface="Segoe UI Semilight"/>
                          <a:ea typeface="Calibri"/>
                          <a:cs typeface="Segoe UI Semilight"/>
                        </a:rPr>
                        <a:t> Indicator</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3291682727"/>
                  </a:ext>
                </a:extLst>
              </a:tr>
              <a:tr h="120335">
                <a:tc>
                  <a:txBody>
                    <a:bodyPr/>
                    <a:lstStyle/>
                    <a:p>
                      <a:pPr algn="ctr"/>
                      <a:r>
                        <a:rPr lang="en-US" sz="600">
                          <a:latin typeface="Segoe UI Semilight"/>
                          <a:cs typeface="Segoe UI Semilight"/>
                        </a:rPr>
                        <a:t>Nass Coho</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(3 CUs)</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2526268550"/>
                  </a:ext>
                </a:extLst>
              </a:tr>
              <a:tr h="120335">
                <a:tc>
                  <a:txBody>
                    <a:bodyPr/>
                    <a:lstStyle/>
                    <a:p>
                      <a:pPr algn="ctr"/>
                      <a:r>
                        <a:rPr lang="en-US" sz="600">
                          <a:latin typeface="Segoe UI Semilight"/>
                          <a:cs typeface="Segoe UI Semilight"/>
                        </a:rPr>
                        <a:t>Skeena Coho</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(3 CUs)</a:t>
                      </a:r>
                    </a:p>
                  </a:txBody>
                  <a:tcPr marL="6944" marR="6944" marT="0" marB="0" anchor="ctr">
                    <a:solidFill>
                      <a:srgbClr val="E7EEF7"/>
                    </a:solidFill>
                  </a:tcPr>
                </a:tc>
                <a:tc>
                  <a:txBody>
                    <a:bodyPr/>
                    <a:lstStyle/>
                    <a:p>
                      <a:pPr algn="ctr"/>
                      <a:r>
                        <a:rPr lang="en-US" sz="600" b="1">
                          <a:latin typeface="Segoe UI Semibold"/>
                          <a:cs typeface="Segoe UI Semibold"/>
                        </a:rPr>
                        <a:t>DD</a:t>
                      </a:r>
                    </a:p>
                  </a:txBody>
                  <a:tcPr marL="24610" marR="24610" marT="12305" marB="12305" anchor="ctr">
                    <a:solidFill>
                      <a:srgbClr val="E7EEF7"/>
                    </a:solidFill>
                  </a:tcPr>
                </a:tc>
                <a:extLst>
                  <a:ext uri="{0D108BD9-81ED-4DB2-BD59-A6C34878D82A}">
                    <a16:rowId xmlns:a16="http://schemas.microsoft.com/office/drawing/2014/main" val="3197027794"/>
                  </a:ext>
                </a:extLst>
              </a:tr>
              <a:tr h="120335">
                <a:tc>
                  <a:txBody>
                    <a:bodyPr/>
                    <a:lstStyle/>
                    <a:p>
                      <a:pPr algn="ctr"/>
                      <a:endParaRPr lang="en-US" sz="600">
                        <a:latin typeface="Segoe UI Semilight" panose="020B0402040204020203" pitchFamily="34" charset="0"/>
                        <a:cs typeface="Segoe UI Semilight" panose="020B0402040204020203" pitchFamily="34" charset="0"/>
                      </a:endParaRP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Middle Skeena (1 CU)</a:t>
                      </a:r>
                    </a:p>
                  </a:txBody>
                  <a:tcPr marL="6944" marR="6944" marT="0" marB="0" anchor="ctr">
                    <a:solidFill>
                      <a:srgbClr val="E7EEF7"/>
                    </a:solidFill>
                  </a:tcPr>
                </a:tc>
                <a:tc>
                  <a:txBody>
                    <a:bodyPr/>
                    <a:lstStyle/>
                    <a:p>
                      <a:pPr algn="ctr"/>
                      <a:r>
                        <a:rPr lang="en-US" sz="600" b="1">
                          <a:latin typeface="Segoe UI Semibold"/>
                          <a:cs typeface="Segoe UI Semibold"/>
                        </a:rPr>
                        <a:t>2</a:t>
                      </a:r>
                    </a:p>
                  </a:txBody>
                  <a:tcPr marL="24610" marR="24610" marT="12305" marB="12305" anchor="ctr">
                    <a:solidFill>
                      <a:srgbClr val="E7EEF7"/>
                    </a:solidFill>
                  </a:tcPr>
                </a:tc>
                <a:extLst>
                  <a:ext uri="{0D108BD9-81ED-4DB2-BD59-A6C34878D82A}">
                    <a16:rowId xmlns:a16="http://schemas.microsoft.com/office/drawing/2014/main" val="4249504434"/>
                  </a:ext>
                </a:extLst>
              </a:tr>
              <a:tr h="120335">
                <a:tc>
                  <a:txBody>
                    <a:bodyPr/>
                    <a:lstStyle/>
                    <a:p>
                      <a:pPr algn="ctr"/>
                      <a:r>
                        <a:rPr lang="en-US" sz="600">
                          <a:latin typeface="Segoe UI Semilight"/>
                          <a:cs typeface="Segoe UI Semilight"/>
                        </a:rPr>
                        <a:t>Nass Chum</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Lower Nass (1 CU)</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1348597243"/>
                  </a:ext>
                </a:extLst>
              </a:tr>
              <a:tr h="120335">
                <a:tc>
                  <a:txBody>
                    <a:bodyPr/>
                    <a:lstStyle/>
                    <a:p>
                      <a:pPr algn="ctr"/>
                      <a:r>
                        <a:rPr lang="en-US" sz="600">
                          <a:latin typeface="Segoe UI Semilight"/>
                          <a:cs typeface="Segoe UI Semilight"/>
                        </a:rPr>
                        <a:t>Skeena Chum</a:t>
                      </a:r>
                    </a:p>
                  </a:txBody>
                  <a:tcPr marL="24610" marR="24610" marT="12305" marB="12305" anchor="ctr">
                    <a:solidFill>
                      <a:srgbClr val="B3C1CD"/>
                    </a:solidFill>
                  </a:tcPr>
                </a:tc>
                <a:tc>
                  <a:txBody>
                    <a:bodyPr/>
                    <a:lstStyle/>
                    <a:p>
                      <a:pPr algn="ctr">
                        <a:spcBef>
                          <a:spcPts val="0"/>
                        </a:spcBef>
                        <a:spcAft>
                          <a:spcPts val="0"/>
                        </a:spcAft>
                      </a:pPr>
                      <a:r>
                        <a:rPr lang="en-CA" sz="500">
                          <a:effectLst/>
                          <a:latin typeface="Segoe UI Semilight"/>
                          <a:ea typeface="Calibri"/>
                          <a:cs typeface="Segoe UI Semilight"/>
                        </a:rPr>
                        <a:t>Aggregate (2 CUs)</a:t>
                      </a:r>
                    </a:p>
                  </a:txBody>
                  <a:tcPr marL="6944" marR="6944" marT="0" marB="0" anchor="ctr">
                    <a:solidFill>
                      <a:srgbClr val="E7EEF7"/>
                    </a:solidFill>
                  </a:tcPr>
                </a:tc>
                <a:tc>
                  <a:txBody>
                    <a:bodyPr/>
                    <a:lstStyle/>
                    <a:p>
                      <a:pPr algn="ctr"/>
                      <a:r>
                        <a:rPr lang="en-US" sz="600" b="1">
                          <a:latin typeface="Segoe UI Semibold"/>
                          <a:cs typeface="Segoe UI Semibold"/>
                        </a:rPr>
                        <a:t>4</a:t>
                      </a:r>
                    </a:p>
                  </a:txBody>
                  <a:tcPr marL="24610" marR="24610" marT="12305" marB="12305" anchor="ctr">
                    <a:solidFill>
                      <a:srgbClr val="E7EEF7"/>
                    </a:solidFill>
                  </a:tcPr>
                </a:tc>
                <a:extLst>
                  <a:ext uri="{0D108BD9-81ED-4DB2-BD59-A6C34878D82A}">
                    <a16:rowId xmlns:a16="http://schemas.microsoft.com/office/drawing/2014/main" val="235526486"/>
                  </a:ext>
                </a:extLst>
              </a:tr>
            </a:tbl>
          </a:graphicData>
        </a:graphic>
      </p:graphicFrame>
      <p:pic>
        <p:nvPicPr>
          <p:cNvPr id="7" name="Picture 6" descr="A graph with different colored squares&#10;&#10;AI-generated content may be incorrect.">
            <a:extLst>
              <a:ext uri="{FF2B5EF4-FFF2-40B4-BE49-F238E27FC236}">
                <a16:creationId xmlns:a16="http://schemas.microsoft.com/office/drawing/2014/main" id="{FFCD624F-F2FC-FA24-CA65-6B4923D91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763" y="1973933"/>
            <a:ext cx="2046093" cy="1700815"/>
          </a:xfrm>
          <a:prstGeom prst="rect">
            <a:avLst/>
          </a:prstGeom>
        </p:spPr>
      </p:pic>
      <p:pic>
        <p:nvPicPr>
          <p:cNvPr id="10" name="Picture 9">
            <a:extLst>
              <a:ext uri="{FF2B5EF4-FFF2-40B4-BE49-F238E27FC236}">
                <a16:creationId xmlns:a16="http://schemas.microsoft.com/office/drawing/2014/main" id="{489724DD-204A-E154-6229-461F151F59CF}"/>
              </a:ext>
            </a:extLst>
          </p:cNvPr>
          <p:cNvPicPr>
            <a:picLocks noChangeAspect="1"/>
          </p:cNvPicPr>
          <p:nvPr/>
        </p:nvPicPr>
        <p:blipFill>
          <a:blip r:embed="rId4"/>
          <a:stretch>
            <a:fillRect/>
          </a:stretch>
        </p:blipFill>
        <p:spPr>
          <a:xfrm>
            <a:off x="3781430" y="2609846"/>
            <a:ext cx="2382647" cy="2274227"/>
          </a:xfrm>
          <a:prstGeom prst="rect">
            <a:avLst/>
          </a:prstGeom>
        </p:spPr>
      </p:pic>
    </p:spTree>
    <p:extLst>
      <p:ext uri="{BB962C8B-B14F-4D97-AF65-F5344CB8AC3E}">
        <p14:creationId xmlns:p14="http://schemas.microsoft.com/office/powerpoint/2010/main" val="1942496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781428" y="5070495"/>
            <a:ext cx="552748" cy="205383"/>
          </a:xfrm>
        </p:spPr>
        <p:txBody>
          <a:bodyPr/>
          <a:lstStyle/>
          <a:p>
            <a:pPr algn="l"/>
            <a:fld id="{78075564-AF6E-40FC-905A-F6C5E8D29614}" type="slidenum">
              <a:rPr lang="en-US" altLang="en-US" smtClean="0"/>
              <a:pPr algn="l"/>
              <a:t>15</a:t>
            </a:fld>
            <a:endParaRPr lang="en-US" altLang="en-US"/>
          </a:p>
        </p:txBody>
      </p:sp>
      <p:graphicFrame>
        <p:nvGraphicFramePr>
          <p:cNvPr id="3" name="Table 2">
            <a:extLst>
              <a:ext uri="{FF2B5EF4-FFF2-40B4-BE49-F238E27FC236}">
                <a16:creationId xmlns:a16="http://schemas.microsoft.com/office/drawing/2014/main" id="{44C9C04C-9C27-C645-EF2D-85C7B82111B1}"/>
              </a:ext>
            </a:extLst>
          </p:cNvPr>
          <p:cNvGraphicFramePr>
            <a:graphicFrameLocks noGrp="1"/>
          </p:cNvGraphicFramePr>
          <p:nvPr>
            <p:extLst>
              <p:ext uri="{D42A27DB-BD31-4B8C-83A1-F6EECF244321}">
                <p14:modId xmlns:p14="http://schemas.microsoft.com/office/powerpoint/2010/main" val="2308294347"/>
              </p:ext>
            </p:extLst>
          </p:nvPr>
        </p:nvGraphicFramePr>
        <p:xfrm>
          <a:off x="3781430" y="2413152"/>
          <a:ext cx="4629152" cy="2667000"/>
        </p:xfrm>
        <a:graphic>
          <a:graphicData uri="http://schemas.openxmlformats.org/drawingml/2006/table">
            <a:tbl>
              <a:tblPr/>
              <a:tblGrid>
                <a:gridCol w="650915">
                  <a:extLst>
                    <a:ext uri="{9D8B030D-6E8A-4147-A177-3AD203B41FA5}">
                      <a16:colId xmlns:a16="http://schemas.microsoft.com/office/drawing/2014/main" val="2201757167"/>
                    </a:ext>
                  </a:extLst>
                </a:gridCol>
                <a:gridCol w="344602">
                  <a:extLst>
                    <a:ext uri="{9D8B030D-6E8A-4147-A177-3AD203B41FA5}">
                      <a16:colId xmlns:a16="http://schemas.microsoft.com/office/drawing/2014/main" val="1310926548"/>
                    </a:ext>
                  </a:extLst>
                </a:gridCol>
                <a:gridCol w="82960">
                  <a:extLst>
                    <a:ext uri="{9D8B030D-6E8A-4147-A177-3AD203B41FA5}">
                      <a16:colId xmlns:a16="http://schemas.microsoft.com/office/drawing/2014/main" val="3097144620"/>
                    </a:ext>
                  </a:extLst>
                </a:gridCol>
                <a:gridCol w="708348">
                  <a:extLst>
                    <a:ext uri="{9D8B030D-6E8A-4147-A177-3AD203B41FA5}">
                      <a16:colId xmlns:a16="http://schemas.microsoft.com/office/drawing/2014/main" val="2785519031"/>
                    </a:ext>
                  </a:extLst>
                </a:gridCol>
                <a:gridCol w="99551">
                  <a:extLst>
                    <a:ext uri="{9D8B030D-6E8A-4147-A177-3AD203B41FA5}">
                      <a16:colId xmlns:a16="http://schemas.microsoft.com/office/drawing/2014/main" val="1057097813"/>
                    </a:ext>
                  </a:extLst>
                </a:gridCol>
                <a:gridCol w="118697">
                  <a:extLst>
                    <a:ext uri="{9D8B030D-6E8A-4147-A177-3AD203B41FA5}">
                      <a16:colId xmlns:a16="http://schemas.microsoft.com/office/drawing/2014/main" val="126415824"/>
                    </a:ext>
                  </a:extLst>
                </a:gridCol>
                <a:gridCol w="156985">
                  <a:extLst>
                    <a:ext uri="{9D8B030D-6E8A-4147-A177-3AD203B41FA5}">
                      <a16:colId xmlns:a16="http://schemas.microsoft.com/office/drawing/2014/main" val="2004066689"/>
                    </a:ext>
                  </a:extLst>
                </a:gridCol>
                <a:gridCol w="82960">
                  <a:extLst>
                    <a:ext uri="{9D8B030D-6E8A-4147-A177-3AD203B41FA5}">
                      <a16:colId xmlns:a16="http://schemas.microsoft.com/office/drawing/2014/main" val="1971223919"/>
                    </a:ext>
                  </a:extLst>
                </a:gridCol>
                <a:gridCol w="758124">
                  <a:extLst>
                    <a:ext uri="{9D8B030D-6E8A-4147-A177-3AD203B41FA5}">
                      <a16:colId xmlns:a16="http://schemas.microsoft.com/office/drawing/2014/main" val="962222986"/>
                    </a:ext>
                  </a:extLst>
                </a:gridCol>
                <a:gridCol w="176130">
                  <a:extLst>
                    <a:ext uri="{9D8B030D-6E8A-4147-A177-3AD203B41FA5}">
                      <a16:colId xmlns:a16="http://schemas.microsoft.com/office/drawing/2014/main" val="421118811"/>
                    </a:ext>
                  </a:extLst>
                </a:gridCol>
                <a:gridCol w="210590">
                  <a:extLst>
                    <a:ext uri="{9D8B030D-6E8A-4147-A177-3AD203B41FA5}">
                      <a16:colId xmlns:a16="http://schemas.microsoft.com/office/drawing/2014/main" val="2653723763"/>
                    </a:ext>
                  </a:extLst>
                </a:gridCol>
                <a:gridCol w="102104">
                  <a:extLst>
                    <a:ext uri="{9D8B030D-6E8A-4147-A177-3AD203B41FA5}">
                      <a16:colId xmlns:a16="http://schemas.microsoft.com/office/drawing/2014/main" val="478316376"/>
                    </a:ext>
                  </a:extLst>
                </a:gridCol>
                <a:gridCol w="773439">
                  <a:extLst>
                    <a:ext uri="{9D8B030D-6E8A-4147-A177-3AD203B41FA5}">
                      <a16:colId xmlns:a16="http://schemas.microsoft.com/office/drawing/2014/main" val="788379968"/>
                    </a:ext>
                  </a:extLst>
                </a:gridCol>
                <a:gridCol w="99551">
                  <a:extLst>
                    <a:ext uri="{9D8B030D-6E8A-4147-A177-3AD203B41FA5}">
                      <a16:colId xmlns:a16="http://schemas.microsoft.com/office/drawing/2014/main" val="2652285462"/>
                    </a:ext>
                  </a:extLst>
                </a:gridCol>
                <a:gridCol w="95723">
                  <a:extLst>
                    <a:ext uri="{9D8B030D-6E8A-4147-A177-3AD203B41FA5}">
                      <a16:colId xmlns:a16="http://schemas.microsoft.com/office/drawing/2014/main" val="2381464897"/>
                    </a:ext>
                  </a:extLst>
                </a:gridCol>
                <a:gridCol w="168473">
                  <a:extLst>
                    <a:ext uri="{9D8B030D-6E8A-4147-A177-3AD203B41FA5}">
                      <a16:colId xmlns:a16="http://schemas.microsoft.com/office/drawing/2014/main" val="4047516363"/>
                    </a:ext>
                  </a:extLst>
                </a:gridCol>
              </a:tblGrid>
              <a:tr h="74231">
                <a:tc gridSpan="2">
                  <a:txBody>
                    <a:bodyPr/>
                    <a:lstStyle/>
                    <a:p>
                      <a:pPr algn="ctr" fontAlgn="b"/>
                      <a:r>
                        <a:rPr lang="en-US" sz="500" b="1" i="0" u="none" strike="noStrike">
                          <a:solidFill>
                            <a:srgbClr val="000000"/>
                          </a:solidFill>
                          <a:effectLst/>
                          <a:latin typeface="Calibri" panose="020F0502020204030204" pitchFamily="34" charset="0"/>
                        </a:rPr>
                        <a:t>Yukon/Transboundary</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North Coast/Central Coast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South Coast</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Fraser River/BC Interior</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0107652"/>
                  </a:ext>
                </a:extLst>
              </a:tr>
              <a:tr h="74231">
                <a:tc gridSpan="2">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Chinook</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0902309"/>
                  </a:ext>
                </a:extLst>
              </a:tr>
              <a:tr h="74231">
                <a:tc>
                  <a:txBody>
                    <a:bodyPr/>
                    <a:lstStyle/>
                    <a:p>
                      <a:pPr algn="l" fontAlgn="b"/>
                      <a:r>
                        <a:rPr lang="en-US" sz="500" b="0" i="0" u="none" strike="noStrike">
                          <a:solidFill>
                            <a:srgbClr val="000000"/>
                          </a:solidFill>
                          <a:effectLst/>
                          <a:latin typeface="Calibri" panose="020F0502020204030204" pitchFamily="34" charset="0"/>
                        </a:rPr>
                        <a:t>ALSEK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LOWER GST CHINOOK</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FALL RUN 41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10314744"/>
                  </a:ext>
                </a:extLst>
              </a:tr>
              <a:tr h="74231">
                <a:tc>
                  <a:txBody>
                    <a:bodyPr/>
                    <a:lstStyle/>
                    <a:p>
                      <a:pPr algn="l" fontAlgn="b"/>
                      <a:r>
                        <a:rPr lang="en-US" sz="500" b="0" i="0" u="none" strike="noStrike">
                          <a:solidFill>
                            <a:srgbClr val="000000"/>
                          </a:solidFill>
                          <a:effectLst/>
                          <a:latin typeface="Calibri" panose="020F0502020204030204" pitchFamily="34" charset="0"/>
                        </a:rPr>
                        <a:t>PORCUPINE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CHINOOK</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MAINLAND INLET CHINOOK</a:t>
                      </a:r>
                    </a:p>
                  </a:txBody>
                  <a:tcPr marL="37115" marR="0" marT="0" marB="0" anchor="b">
                    <a:lnL>
                      <a:noFill/>
                    </a:lnL>
                    <a:lnR>
                      <a:noFill/>
                    </a:lnR>
                    <a:lnT>
                      <a:noFill/>
                    </a:lnT>
                    <a:lnB>
                      <a:noFill/>
                    </a:lnB>
                    <a:noFill/>
                  </a:tcPr>
                </a:tc>
                <a:tc gridSpan="2">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SP RUN 42 CHINOOK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6651879"/>
                  </a:ext>
                </a:extLst>
              </a:tr>
              <a:tr h="74231">
                <a:tc>
                  <a:txBody>
                    <a:bodyPr/>
                    <a:lstStyle/>
                    <a:p>
                      <a:pPr algn="l" fontAlgn="b"/>
                      <a:r>
                        <a:rPr lang="en-US" sz="500" b="0" i="0" u="none" strike="noStrike">
                          <a:solidFill>
                            <a:srgbClr val="000000"/>
                          </a:solidFill>
                          <a:effectLst/>
                          <a:latin typeface="Calibri" panose="020F0502020204030204" pitchFamily="34" charset="0"/>
                        </a:rPr>
                        <a:t>STIKINE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MIDDLE GST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SP RUN 52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708142"/>
                  </a:ext>
                </a:extLst>
              </a:tr>
              <a:tr h="74231">
                <a:tc>
                  <a:txBody>
                    <a:bodyPr/>
                    <a:lstStyle/>
                    <a:p>
                      <a:pPr algn="l" fontAlgn="b"/>
                      <a:r>
                        <a:rPr lang="en-US" sz="500" b="0" i="0" u="none" strike="noStrike">
                          <a:solidFill>
                            <a:srgbClr val="000000"/>
                          </a:solidFill>
                          <a:effectLst/>
                          <a:latin typeface="Calibri" panose="020F0502020204030204" pitchFamily="34" charset="0"/>
                        </a:rPr>
                        <a:t>TAKU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UPPER GST CHINOOK </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SU RUN 41 CHINOOK</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341823495"/>
                  </a:ext>
                </a:extLst>
              </a:tr>
              <a:tr h="74231">
                <a:tc>
                  <a:txBody>
                    <a:bodyPr/>
                    <a:lstStyle/>
                    <a:p>
                      <a:pPr algn="l" fontAlgn="b"/>
                      <a:r>
                        <a:rPr lang="en-US" sz="500" b="0" i="0" u="none" strike="noStrike">
                          <a:solidFill>
                            <a:srgbClr val="000000"/>
                          </a:solidFill>
                          <a:effectLst/>
                          <a:latin typeface="Calibri" panose="020F0502020204030204" pitchFamily="34" charset="0"/>
                        </a:rPr>
                        <a:t>YUKON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CHINOOK</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ctr" fontAlgn="ctr"/>
                      <a:endParaRPr lang="en-US" sz="5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SU RUN 52 CHINOOK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2721123"/>
                  </a:ext>
                </a:extLst>
              </a:tr>
              <a:tr h="74231">
                <a:tc gridSpan="2">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OKANAGAN CHINOOK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79599574"/>
                  </a:ext>
                </a:extLst>
              </a:tr>
              <a:tr h="74231">
                <a:tc>
                  <a:txBody>
                    <a:bodyPr/>
                    <a:lstStyle/>
                    <a:p>
                      <a:pPr algn="l" fontAlgn="b"/>
                      <a:r>
                        <a:rPr lang="en-US" sz="500" b="0" i="0" u="none" strike="noStrike">
                          <a:solidFill>
                            <a:srgbClr val="000000"/>
                          </a:solidFill>
                          <a:effectLst/>
                          <a:latin typeface="Calibri" panose="020F0502020204030204" pitchFamily="34" charset="0"/>
                        </a:rPr>
                        <a:t>PORCUPINE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CHUM</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INNER SOUTH COAST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Chum</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85106843"/>
                  </a:ext>
                </a:extLst>
              </a:tr>
              <a:tr h="74231">
                <a:tc>
                  <a:txBody>
                    <a:bodyPr/>
                    <a:lstStyle/>
                    <a:p>
                      <a:pPr algn="l" fontAlgn="b"/>
                      <a:r>
                        <a:rPr lang="en-US" sz="500" b="0" i="0" u="none" strike="noStrike">
                          <a:solidFill>
                            <a:srgbClr val="000000"/>
                          </a:solidFill>
                          <a:effectLst/>
                          <a:latin typeface="Calibri" panose="020F0502020204030204" pitchFamily="34" charset="0"/>
                        </a:rPr>
                        <a:t>TRANSBOUNDARY CHUM</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SKEENA/NASS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CHUM</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CHUM</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8763893"/>
                  </a:ext>
                </a:extLst>
              </a:tr>
              <a:tr h="74231">
                <a:tc>
                  <a:txBody>
                    <a:bodyPr/>
                    <a:lstStyle/>
                    <a:p>
                      <a:pPr algn="l" fontAlgn="b"/>
                      <a:r>
                        <a:rPr lang="en-US" sz="500" b="0" i="0" u="none" strike="noStrike">
                          <a:solidFill>
                            <a:srgbClr val="000000"/>
                          </a:solidFill>
                          <a:effectLst/>
                          <a:latin typeface="Calibri" panose="020F0502020204030204" pitchFamily="34" charset="0"/>
                        </a:rPr>
                        <a:t>YUKON CHUM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 to 2</a:t>
                      </a:r>
                    </a:p>
                  </a:txBody>
                  <a:tcPr marL="0" marR="0" marT="0" marB="0" anchor="ctr">
                    <a:lnL>
                      <a:noFill/>
                    </a:lnL>
                    <a:lnR>
                      <a:noFill/>
                    </a:lnR>
                    <a:lnT>
                      <a:noFill/>
                    </a:lnT>
                    <a:lnB>
                      <a:noFill/>
                    </a:lnB>
                    <a:solidFill>
                      <a:srgbClr val="F9D5D3"/>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0758909"/>
                  </a:ext>
                </a:extLst>
              </a:tr>
              <a:tr h="74231">
                <a:tc gridSpan="2">
                  <a:txBody>
                    <a:bodyPr/>
                    <a:lstStyle/>
                    <a:p>
                      <a:pPr algn="ctr" fontAlgn="b"/>
                      <a:r>
                        <a:rPr lang="en-US" sz="500" b="1" i="0" u="none" strike="noStrike">
                          <a:solidFill>
                            <a:srgbClr val="000000"/>
                          </a:solidFill>
                          <a:effectLst/>
                          <a:latin typeface="Calibri" panose="020F0502020204030204" pitchFamily="34" charset="0"/>
                        </a:rPr>
                        <a:t>Coho</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JST/MAINLAND INLET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INTERIOR FRASER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32282854"/>
                  </a:ext>
                </a:extLst>
              </a:tr>
              <a:tr h="74231">
                <a:tc>
                  <a:txBody>
                    <a:bodyPr/>
                    <a:lstStyle/>
                    <a:p>
                      <a:pPr algn="l" fontAlgn="b"/>
                      <a:r>
                        <a:rPr lang="en-US" sz="500" b="0" i="0" u="none" strike="noStrike">
                          <a:solidFill>
                            <a:srgbClr val="000000"/>
                          </a:solidFill>
                          <a:effectLst/>
                          <a:latin typeface="Calibri" panose="020F0502020204030204" pitchFamily="34" charset="0"/>
                        </a:rPr>
                        <a:t>ALSEK COHO</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COHO</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STRAIT OF GEORGIA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LOWER FRASER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768054"/>
                  </a:ext>
                </a:extLst>
              </a:tr>
              <a:tr h="74231">
                <a:tc>
                  <a:txBody>
                    <a:bodyPr/>
                    <a:lstStyle/>
                    <a:p>
                      <a:pPr algn="l" fontAlgn="b"/>
                      <a:r>
                        <a:rPr lang="en-US" sz="500" b="0" i="0" u="none" strike="noStrike">
                          <a:solidFill>
                            <a:srgbClr val="000000"/>
                          </a:solidFill>
                          <a:effectLst/>
                          <a:latin typeface="Calibri" panose="020F0502020204030204" pitchFamily="34" charset="0"/>
                        </a:rPr>
                        <a:t>STIKINE COHO</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COHO</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84580424"/>
                  </a:ext>
                </a:extLst>
              </a:tr>
              <a:tr h="74231">
                <a:tc>
                  <a:txBody>
                    <a:bodyPr/>
                    <a:lstStyle/>
                    <a:p>
                      <a:pPr algn="l" fontAlgn="b"/>
                      <a:r>
                        <a:rPr lang="en-US" sz="500" b="0" i="0" u="none" strike="noStrike">
                          <a:solidFill>
                            <a:srgbClr val="000000"/>
                          </a:solidFill>
                          <a:effectLst/>
                          <a:latin typeface="Calibri" panose="020F0502020204030204" pitchFamily="34" charset="0"/>
                        </a:rPr>
                        <a:t>TAKU COHO</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COHO</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PINK - ODD</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733552"/>
                  </a:ext>
                </a:extLst>
              </a:tr>
              <a:tr h="74231">
                <a:tc>
                  <a:txBody>
                    <a:bodyPr/>
                    <a:lstStyle/>
                    <a:p>
                      <a:pPr algn="l" fontAlgn="b"/>
                      <a:r>
                        <a:rPr lang="en-US" sz="500" b="0" i="0" u="none" strike="noStrike">
                          <a:solidFill>
                            <a:srgbClr val="000000"/>
                          </a:solidFill>
                          <a:effectLst/>
                          <a:latin typeface="Calibri" panose="020F0502020204030204" pitchFamily="34" charset="0"/>
                        </a:rPr>
                        <a:t>PORCUPINE COHO</a:t>
                      </a:r>
                    </a:p>
                  </a:txBody>
                  <a:tcPr marL="37115" marR="0" marT="0" marB="0" anchor="b">
                    <a:lnL>
                      <a:noFill/>
                    </a:lnL>
                    <a:lnR>
                      <a:noFill/>
                    </a:lnR>
                    <a:lnT>
                      <a:noFill/>
                    </a:lnT>
                    <a:lnB>
                      <a:noFill/>
                    </a:lnB>
                    <a:no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Pink</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ECVI/MNLAND PINK- EVEN</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N/A</a:t>
                      </a:r>
                    </a:p>
                  </a:txBody>
                  <a:tcPr marL="0" marR="0" marT="0" marB="0" anchor="ctr">
                    <a:lnL>
                      <a:noFill/>
                    </a:lnL>
                    <a:lnR>
                      <a:noFill/>
                    </a:lnR>
                    <a:lnT>
                      <a:noFill/>
                    </a:lnT>
                    <a:lnB>
                      <a:noFill/>
                    </a:lnB>
                    <a:no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6325245"/>
                  </a:ext>
                </a:extLst>
              </a:tr>
              <a:tr h="74231">
                <a:tc gridSpan="2">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PINK </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ECVI/MNLAND PINK - ODD</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ESTU</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65487185"/>
                  </a:ext>
                </a:extLst>
              </a:tr>
              <a:tr h="74231">
                <a:tc>
                  <a:txBody>
                    <a:bodyPr/>
                    <a:lstStyle/>
                    <a:p>
                      <a:pPr algn="l" fontAlgn="b"/>
                      <a:r>
                        <a:rPr lang="en-US" sz="500" b="0" i="0" u="none" strike="noStrike">
                          <a:solidFill>
                            <a:srgbClr val="000000"/>
                          </a:solidFill>
                          <a:effectLst/>
                          <a:latin typeface="Calibri" panose="020F0502020204030204" pitchFamily="34" charset="0"/>
                        </a:rPr>
                        <a:t>ALSEK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PINK</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PINK </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ESUM</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738524095"/>
                  </a:ext>
                </a:extLst>
              </a:tr>
              <a:tr h="74231">
                <a:tc>
                  <a:txBody>
                    <a:bodyPr/>
                    <a:lstStyle/>
                    <a:p>
                      <a:pPr algn="l" fontAlgn="b"/>
                      <a:r>
                        <a:rPr lang="en-US" sz="500" b="0" i="0" u="none" strike="noStrike">
                          <a:solidFill>
                            <a:srgbClr val="000000"/>
                          </a:solidFill>
                          <a:effectLst/>
                          <a:latin typeface="Calibri" panose="020F0502020204030204" pitchFamily="34" charset="0"/>
                        </a:rPr>
                        <a:t>STIKINE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 to 3</a:t>
                      </a:r>
                    </a:p>
                  </a:txBody>
                  <a:tcPr marL="0" marR="0" marT="0" marB="0" anchor="ctr">
                    <a:lnL>
                      <a:noFill/>
                    </a:lnL>
                    <a:lnR>
                      <a:noFill/>
                    </a:lnR>
                    <a:lnT>
                      <a:noFill/>
                    </a:lnT>
                    <a:lnB>
                      <a:noFill/>
                    </a:lnB>
                    <a:solidFill>
                      <a:srgbClr val="FFE575"/>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PINK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3">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LATE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608720500"/>
                  </a:ext>
                </a:extLst>
              </a:tr>
              <a:tr h="74231">
                <a:tc>
                  <a:txBody>
                    <a:bodyPr/>
                    <a:lstStyle/>
                    <a:p>
                      <a:pPr algn="l" fontAlgn="b"/>
                      <a:r>
                        <a:rPr lang="en-US" sz="500" b="0" i="0" u="none" strike="noStrike">
                          <a:solidFill>
                            <a:srgbClr val="000000"/>
                          </a:solidFill>
                          <a:effectLst/>
                          <a:latin typeface="Calibri" panose="020F0502020204030204" pitchFamily="34" charset="0"/>
                        </a:rPr>
                        <a:t>TAKU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PINK</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ECVI/MAINLAND SOCKEYE </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endParaRPr lang="en-US" sz="500" b="1"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FRASER SOCKEYE - SUMMER</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extLst>
                  <a:ext uri="{0D108BD9-81ED-4DB2-BD59-A6C34878D82A}">
                    <a16:rowId xmlns:a16="http://schemas.microsoft.com/office/drawing/2014/main" val="3050877226"/>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gridSpan="4">
                  <a:txBody>
                    <a:bodyPr/>
                    <a:lstStyle/>
                    <a:p>
                      <a:pPr algn="ctr" fontAlgn="b"/>
                      <a:r>
                        <a:rPr lang="en-US" sz="500" b="1" i="0" u="none" strike="noStrike">
                          <a:solidFill>
                            <a:srgbClr val="000000"/>
                          </a:solidFill>
                          <a:effectLst/>
                          <a:latin typeface="Calibri" panose="020F0502020204030204" pitchFamily="34" charset="0"/>
                        </a:rPr>
                        <a:t>Sockeye</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 BARKLEY SOCKEYE</a:t>
                      </a:r>
                    </a:p>
                  </a:txBody>
                  <a:tcPr marL="37115" marR="0" marT="0" marB="0" anchor="b">
                    <a:lnL>
                      <a:noFill/>
                    </a:lnL>
                    <a:lnR>
                      <a:noFill/>
                    </a:lnR>
                    <a:lnT>
                      <a:noFill/>
                    </a:lnT>
                    <a:lnB>
                      <a:noFill/>
                    </a:lnB>
                    <a:noFill/>
                  </a:tcPr>
                </a:tc>
                <a:tc>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a:txBody>
                    <a:bodyPr/>
                    <a:lstStyle/>
                    <a:p>
                      <a:pPr algn="ctr"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OKANAGAN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2</a:t>
                      </a:r>
                    </a:p>
                  </a:txBody>
                  <a:tcPr marL="0" marR="0" marT="0" marB="0" anchor="ctr">
                    <a:lnL>
                      <a:noFill/>
                    </a:lnL>
                    <a:lnR>
                      <a:noFill/>
                    </a:lnR>
                    <a:lnT>
                      <a:noFill/>
                    </a:lnT>
                    <a:lnB>
                      <a:noFill/>
                    </a:lnB>
                    <a:solidFill>
                      <a:srgbClr val="FF996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6580785"/>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CENTRAL COAST SOCKEYE</a:t>
                      </a:r>
                    </a:p>
                  </a:txBody>
                  <a:tcPr marL="37115" marR="0" marT="0" marB="0" anchor="b">
                    <a:lnL>
                      <a:noFill/>
                    </a:lnL>
                    <a:lnR>
                      <a:noFill/>
                    </a:lnR>
                    <a:lnT>
                      <a:noFill/>
                    </a:lnT>
                    <a:lnB>
                      <a:noFill/>
                    </a:lnB>
                    <a:noFill/>
                  </a:tcPr>
                </a:tc>
                <a:tc gridSpan="3">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WCVI - OTHER SOCKEYE</a:t>
                      </a:r>
                    </a:p>
                  </a:txBody>
                  <a:tcPr marL="37115" marR="0" marT="0" marB="0" anchor="b">
                    <a:lnL>
                      <a:noFill/>
                    </a:lnL>
                    <a:lnR>
                      <a:noFill/>
                    </a:lnR>
                    <a:lnT>
                      <a:noFill/>
                    </a:lnT>
                    <a:lnB>
                      <a:noFill/>
                    </a:lnB>
                    <a:noFill/>
                  </a:tcPr>
                </a:tc>
                <a:tc gridSpan="2">
                  <a:txBody>
                    <a:bodyPr/>
                    <a:lstStyle/>
                    <a:p>
                      <a:pPr algn="ctr" fontAlgn="ctr"/>
                      <a:r>
                        <a:rPr lang="en-US" sz="500" b="1" i="0" u="none" strike="noStrike">
                          <a:solidFill>
                            <a:srgbClr val="000000"/>
                          </a:solidFill>
                          <a:effectLst/>
                          <a:latin typeface="Calibri" panose="020F0502020204030204" pitchFamily="34" charset="0"/>
                        </a:rPr>
                        <a:t>Data Deficient</a:t>
                      </a:r>
                    </a:p>
                  </a:txBody>
                  <a:tcPr marL="0" marR="0" marT="0" marB="0" anchor="ctr">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341452881"/>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HAIDA GWAII SOCKEYE</a:t>
                      </a:r>
                    </a:p>
                  </a:txBody>
                  <a:tcPr marL="37115" marR="0" marT="0" marB="0" anchor="b">
                    <a:lnL>
                      <a:noFill/>
                    </a:lnL>
                    <a:lnR>
                      <a:noFill/>
                    </a:lnR>
                    <a:lnT>
                      <a:noFill/>
                    </a:lnT>
                    <a:lnB>
                      <a:noFill/>
                    </a:lnB>
                    <a:noFill/>
                  </a:tcPr>
                </a:tc>
                <a:tc>
                  <a:txBody>
                    <a:bodyPr/>
                    <a:lstStyle/>
                    <a:p>
                      <a:pPr algn="l" fontAlgn="ctr"/>
                      <a:r>
                        <a:rPr lang="en-US" sz="500" b="1" i="0" u="none" strike="noStrike">
                          <a:solidFill>
                            <a:srgbClr val="000000"/>
                          </a:solidFill>
                          <a:effectLst/>
                          <a:latin typeface="Calibri" panose="020F0502020204030204" pitchFamily="34" charset="0"/>
                        </a:rPr>
                        <a:t>3</a:t>
                      </a:r>
                    </a:p>
                  </a:txBody>
                  <a:tcPr marL="0" marR="0" marT="0" marB="0" anchor="ctr">
                    <a:lnL>
                      <a:noFill/>
                    </a:lnL>
                    <a:lnR>
                      <a:noFill/>
                    </a:lnR>
                    <a:lnT>
                      <a:noFill/>
                    </a:lnT>
                    <a:lnB>
                      <a:noFill/>
                    </a:lnB>
                    <a:solidFill>
                      <a:srgbClr val="E2EFDA"/>
                    </a:solidFill>
                  </a:tcPr>
                </a:tc>
                <a:tc gridSpan="2">
                  <a:txBody>
                    <a:bodyPr/>
                    <a:lstStyle/>
                    <a:p>
                      <a:pPr algn="ctr" fontAlgn="b"/>
                      <a:r>
                        <a:rPr lang="en-US" sz="500" b="0" i="0" u="none" strike="noStrike">
                          <a:solidFill>
                            <a:srgbClr val="000000"/>
                          </a:solidFill>
                          <a:effectLst/>
                          <a:latin typeface="Calibri" panose="020F0502020204030204" pitchFamily="34" charset="0"/>
                        </a:rPr>
                        <a:t>DD</a:t>
                      </a:r>
                    </a:p>
                  </a:txBody>
                  <a:tcPr marL="0" marR="0" marT="0" marB="0" anchor="b">
                    <a:lnL>
                      <a:noFill/>
                    </a:lnL>
                    <a:lnR>
                      <a:noFill/>
                    </a:lnR>
                    <a:lnT>
                      <a:noFill/>
                    </a:lnT>
                    <a:lnB>
                      <a:noFill/>
                    </a:lnB>
                    <a:solidFill>
                      <a:srgbClr val="D9D9D9"/>
                    </a:solidFill>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095288533"/>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NASS SOCKEYE </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3822141570"/>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RIVERS/SMITH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1</a:t>
                      </a:r>
                    </a:p>
                  </a:txBody>
                  <a:tcPr marL="0" marR="0" marT="0" marB="0" anchor="ctr">
                    <a:lnL>
                      <a:noFill/>
                    </a:lnL>
                    <a:lnR>
                      <a:noFill/>
                    </a:lnR>
                    <a:lnT>
                      <a:noFill/>
                    </a:lnT>
                    <a:lnB>
                      <a:noFill/>
                    </a:lnB>
                    <a:solidFill>
                      <a:srgbClr val="EF8E89"/>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2583888655"/>
                  </a:ext>
                </a:extLst>
              </a:tr>
              <a:tr h="74231">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r>
                        <a:rPr lang="en-US" sz="500" b="0" i="0" u="none" strike="noStrike">
                          <a:solidFill>
                            <a:srgbClr val="000000"/>
                          </a:solidFill>
                          <a:effectLst/>
                          <a:latin typeface="Calibri" panose="020F0502020204030204" pitchFamily="34" charset="0"/>
                        </a:rPr>
                        <a:t>SKEENA SOCKEYE</a:t>
                      </a:r>
                    </a:p>
                  </a:txBody>
                  <a:tcPr marL="37115" marR="0" marT="0" marB="0" anchor="b">
                    <a:lnL>
                      <a:noFill/>
                    </a:lnL>
                    <a:lnR>
                      <a:noFill/>
                    </a:lnR>
                    <a:lnT>
                      <a:noFill/>
                    </a:lnT>
                    <a:lnB>
                      <a:noFill/>
                    </a:lnB>
                    <a:noFill/>
                  </a:tcPr>
                </a:tc>
                <a:tc gridSpan="3">
                  <a:txBody>
                    <a:bodyPr/>
                    <a:lstStyle/>
                    <a:p>
                      <a:pPr algn="ctr" fontAlgn="ctr"/>
                      <a:r>
                        <a:rPr lang="en-US" sz="500" b="1" i="0" u="none" strike="noStrike">
                          <a:solidFill>
                            <a:srgbClr val="000000"/>
                          </a:solidFill>
                          <a:effectLst/>
                          <a:latin typeface="Calibri" panose="020F0502020204030204" pitchFamily="34" charset="0"/>
                        </a:rPr>
                        <a:t>4</a:t>
                      </a:r>
                    </a:p>
                  </a:txBody>
                  <a:tcPr marL="0" marR="0" marT="0" marB="0" anchor="ctr">
                    <a:lnL>
                      <a:noFill/>
                    </a:lnL>
                    <a:lnR>
                      <a:noFill/>
                    </a:lnR>
                    <a:lnT>
                      <a:noFill/>
                    </a:lnT>
                    <a:lnB>
                      <a:noFill/>
                    </a:lnB>
                    <a:solidFill>
                      <a:srgbClr val="4CB451"/>
                    </a:solidFill>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noFill/>
                  </a:tcPr>
                </a:tc>
                <a:extLst>
                  <a:ext uri="{0D108BD9-81ED-4DB2-BD59-A6C34878D82A}">
                    <a16:rowId xmlns:a16="http://schemas.microsoft.com/office/drawing/2014/main" val="549260465"/>
                  </a:ext>
                </a:extLst>
              </a:tr>
            </a:tbl>
          </a:graphicData>
        </a:graphic>
      </p:graphicFrame>
      <p:pic>
        <p:nvPicPr>
          <p:cNvPr id="5" name="Picture 4">
            <a:extLst>
              <a:ext uri="{FF2B5EF4-FFF2-40B4-BE49-F238E27FC236}">
                <a16:creationId xmlns:a16="http://schemas.microsoft.com/office/drawing/2014/main" id="{5F39350C-BF04-D42A-0A23-C959C302844F}"/>
              </a:ext>
            </a:extLst>
          </p:cNvPr>
          <p:cNvPicPr>
            <a:picLocks noChangeAspect="1"/>
          </p:cNvPicPr>
          <p:nvPr/>
        </p:nvPicPr>
        <p:blipFill>
          <a:blip r:embed="rId3"/>
          <a:stretch>
            <a:fillRect/>
          </a:stretch>
        </p:blipFill>
        <p:spPr>
          <a:xfrm>
            <a:off x="3781427" y="4038846"/>
            <a:ext cx="978217" cy="771440"/>
          </a:xfrm>
          <a:prstGeom prst="rect">
            <a:avLst/>
          </a:prstGeom>
        </p:spPr>
      </p:pic>
      <p:sp>
        <p:nvSpPr>
          <p:cNvPr id="6" name="Title 1">
            <a:extLst>
              <a:ext uri="{FF2B5EF4-FFF2-40B4-BE49-F238E27FC236}">
                <a16:creationId xmlns:a16="http://schemas.microsoft.com/office/drawing/2014/main" id="{773A041C-B954-71A2-43BE-3D21CE09888F}"/>
              </a:ext>
            </a:extLst>
          </p:cNvPr>
          <p:cNvSpPr txBox="1">
            <a:spLocks/>
          </p:cNvSpPr>
          <p:nvPr/>
        </p:nvSpPr>
        <p:spPr>
          <a:xfrm>
            <a:off x="3721517" y="2019139"/>
            <a:ext cx="4748972"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1969" spc="-85">
                <a:ln w="6350">
                  <a:noFill/>
                </a:ln>
                <a:solidFill>
                  <a:schemeClr val="tx1">
                    <a:lumMod val="95000"/>
                    <a:lumOff val="5000"/>
                  </a:schemeClr>
                </a:solidFill>
                <a:effectLst/>
                <a:ea typeface="ヒラギノ角ゴ Pro W3" pitchFamily="127" charset="-128"/>
              </a:rPr>
              <a:t>2025 Preliminary Outlook Quick Reference</a:t>
            </a:r>
            <a:endParaRPr lang="en-CA" altLang="en-US" sz="1969" spc="-85">
              <a:ln w="6350">
                <a:noFill/>
              </a:ln>
              <a:solidFill>
                <a:schemeClr val="tx1">
                  <a:lumMod val="95000"/>
                  <a:lumOff val="5000"/>
                </a:schemeClr>
              </a:solidFill>
              <a:effectLst/>
              <a:ea typeface="ヒラギノ角ゴ Pro W3" pitchFamily="127" charset="-128"/>
            </a:endParaRPr>
          </a:p>
        </p:txBody>
      </p:sp>
      <p:sp>
        <p:nvSpPr>
          <p:cNvPr id="2" name="TextBox 1">
            <a:extLst>
              <a:ext uri="{FF2B5EF4-FFF2-40B4-BE49-F238E27FC236}">
                <a16:creationId xmlns:a16="http://schemas.microsoft.com/office/drawing/2014/main" id="{820E3FF4-1716-7EF8-D42C-959D51CBC09E}"/>
              </a:ext>
            </a:extLst>
          </p:cNvPr>
          <p:cNvSpPr txBox="1"/>
          <p:nvPr/>
        </p:nvSpPr>
        <p:spPr>
          <a:xfrm>
            <a:off x="7562850" y="5070495"/>
            <a:ext cx="2057400" cy="646331"/>
          </a:xfrm>
          <a:prstGeom prst="rect">
            <a:avLst/>
          </a:prstGeom>
          <a:noFill/>
        </p:spPr>
        <p:txBody>
          <a:bodyPr wrap="square" rtlCol="0">
            <a:spAutoFit/>
          </a:bodyPr>
          <a:lstStyle/>
          <a:p>
            <a:r>
              <a:rPr lang="en-US" dirty="0">
                <a:latin typeface="Century Gothic" panose="020B0502020202020204" pitchFamily="34" charset="0"/>
              </a:rPr>
              <a:t>4 bar charts by Area</a:t>
            </a:r>
          </a:p>
        </p:txBody>
      </p:sp>
    </p:spTree>
    <p:extLst>
      <p:ext uri="{BB962C8B-B14F-4D97-AF65-F5344CB8AC3E}">
        <p14:creationId xmlns:p14="http://schemas.microsoft.com/office/powerpoint/2010/main" val="239107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A338F-C222-1A4B-8486-B8A3FB3CED2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F78D77-1B0D-1DC5-7395-3EA0178820CC}"/>
              </a:ext>
            </a:extLst>
          </p:cNvPr>
          <p:cNvSpPr>
            <a:spLocks noGrp="1"/>
          </p:cNvSpPr>
          <p:nvPr>
            <p:ph type="sldNum" sz="quarter" idx="12"/>
          </p:nvPr>
        </p:nvSpPr>
        <p:spPr/>
        <p:txBody>
          <a:bodyPr/>
          <a:lstStyle/>
          <a:p>
            <a:pPr algn="l"/>
            <a:fld id="{A3C1C3F4-7627-499B-A387-D46B6B71D0BD}" type="slidenum">
              <a:rPr lang="en-US" altLang="en-US" smtClean="0"/>
              <a:pPr algn="l"/>
              <a:t>16</a:t>
            </a:fld>
            <a:endParaRPr lang="en-US" altLang="en-US"/>
          </a:p>
        </p:txBody>
      </p:sp>
      <p:sp>
        <p:nvSpPr>
          <p:cNvPr id="27" name="Title 26">
            <a:extLst>
              <a:ext uri="{FF2B5EF4-FFF2-40B4-BE49-F238E27FC236}">
                <a16:creationId xmlns:a16="http://schemas.microsoft.com/office/drawing/2014/main" id="{CE3E62DA-D830-31AB-88FF-E3499ABA1CE2}"/>
              </a:ext>
            </a:extLst>
          </p:cNvPr>
          <p:cNvSpPr>
            <a:spLocks noGrp="1"/>
          </p:cNvSpPr>
          <p:nvPr>
            <p:ph type="title"/>
          </p:nvPr>
        </p:nvSpPr>
        <p:spPr/>
        <p:txBody>
          <a:bodyPr/>
          <a:lstStyle/>
          <a:p>
            <a:endParaRPr lang="en-US"/>
          </a:p>
        </p:txBody>
      </p:sp>
      <p:sp>
        <p:nvSpPr>
          <p:cNvPr id="28" name="Text Placeholder 27">
            <a:extLst>
              <a:ext uri="{FF2B5EF4-FFF2-40B4-BE49-F238E27FC236}">
                <a16:creationId xmlns:a16="http://schemas.microsoft.com/office/drawing/2014/main" id="{A437C1B7-A3A2-0C73-ECC3-706692289C1D}"/>
              </a:ext>
            </a:extLst>
          </p:cNvPr>
          <p:cNvSpPr>
            <a:spLocks noGrp="1"/>
          </p:cNvSpPr>
          <p:nvPr>
            <p:ph type="body" sz="quarter" idx="13"/>
          </p:nvPr>
        </p:nvSpPr>
        <p:spPr/>
        <p:txBody>
          <a:bodyPr/>
          <a:lstStyle/>
          <a:p>
            <a:r>
              <a:rPr lang="en-US" dirty="0"/>
              <a:t>FOR EDITING</a:t>
            </a:r>
          </a:p>
        </p:txBody>
      </p:sp>
      <p:sp>
        <p:nvSpPr>
          <p:cNvPr id="3" name="Content Placeholder 13">
            <a:extLst>
              <a:ext uri="{FF2B5EF4-FFF2-40B4-BE49-F238E27FC236}">
                <a16:creationId xmlns:a16="http://schemas.microsoft.com/office/drawing/2014/main" id="{84E148C2-871A-1E3D-72C8-343F6CC079D2}"/>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grpSp>
        <p:nvGrpSpPr>
          <p:cNvPr id="26" name="Group 25">
            <a:extLst>
              <a:ext uri="{FF2B5EF4-FFF2-40B4-BE49-F238E27FC236}">
                <a16:creationId xmlns:a16="http://schemas.microsoft.com/office/drawing/2014/main" id="{E5448CC0-3626-EF08-70A5-8739F6B1CC2A}"/>
              </a:ext>
            </a:extLst>
          </p:cNvPr>
          <p:cNvGrpSpPr/>
          <p:nvPr/>
        </p:nvGrpSpPr>
        <p:grpSpPr>
          <a:xfrm>
            <a:off x="1375794" y="1865921"/>
            <a:ext cx="5830011" cy="3391896"/>
            <a:chOff x="1375794" y="1865921"/>
            <a:chExt cx="5830011" cy="3391896"/>
          </a:xfrm>
        </p:grpSpPr>
        <p:sp>
          <p:nvSpPr>
            <p:cNvPr id="8" name="Rectangle 7">
              <a:extLst>
                <a:ext uri="{FF2B5EF4-FFF2-40B4-BE49-F238E27FC236}">
                  <a16:creationId xmlns:a16="http://schemas.microsoft.com/office/drawing/2014/main" id="{5E512C2D-A075-702A-687D-C1710C99CA20}"/>
                </a:ext>
              </a:extLst>
            </p:cNvPr>
            <p:cNvSpPr/>
            <p:nvPr/>
          </p:nvSpPr>
          <p:spPr>
            <a:xfrm>
              <a:off x="1375794" y="2902591"/>
              <a:ext cx="1627465" cy="763398"/>
            </a:xfrm>
            <a:prstGeom prst="rect">
              <a:avLst/>
            </a:prstGeom>
            <a:solidFill>
              <a:srgbClr val="D8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Segoe UI Semilight" panose="020B0402040204020203" pitchFamily="34" charset="0"/>
                  <a:cs typeface="Segoe UI Semilight" panose="020B0402040204020203" pitchFamily="34" charset="0"/>
                </a:rPr>
                <a:t>Red Zone</a:t>
              </a:r>
            </a:p>
          </p:txBody>
        </p:sp>
        <p:sp>
          <p:nvSpPr>
            <p:cNvPr id="10" name="Rectangle 9">
              <a:extLst>
                <a:ext uri="{FF2B5EF4-FFF2-40B4-BE49-F238E27FC236}">
                  <a16:creationId xmlns:a16="http://schemas.microsoft.com/office/drawing/2014/main" id="{E9E2C961-827B-4956-1F18-985869A54B3A}"/>
                </a:ext>
              </a:extLst>
            </p:cNvPr>
            <p:cNvSpPr/>
            <p:nvPr/>
          </p:nvSpPr>
          <p:spPr>
            <a:xfrm>
              <a:off x="3477067" y="2902591"/>
              <a:ext cx="1627465" cy="763398"/>
            </a:xfrm>
            <a:prstGeom prst="rect">
              <a:avLst/>
            </a:prstGeom>
            <a:solidFill>
              <a:srgbClr val="E7C7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Segoe UI Semilight" panose="020B0402040204020203" pitchFamily="34" charset="0"/>
                  <a:cs typeface="Segoe UI Semilight" panose="020B0402040204020203" pitchFamily="34" charset="0"/>
                </a:rPr>
                <a:t>Amber Zone</a:t>
              </a:r>
            </a:p>
          </p:txBody>
        </p:sp>
        <p:sp>
          <p:nvSpPr>
            <p:cNvPr id="11" name="Rectangle 10">
              <a:extLst>
                <a:ext uri="{FF2B5EF4-FFF2-40B4-BE49-F238E27FC236}">
                  <a16:creationId xmlns:a16="http://schemas.microsoft.com/office/drawing/2014/main" id="{970A7452-3C98-C687-344B-1F9E2DAB776F}"/>
                </a:ext>
              </a:extLst>
            </p:cNvPr>
            <p:cNvSpPr/>
            <p:nvPr/>
          </p:nvSpPr>
          <p:spPr>
            <a:xfrm>
              <a:off x="5578340" y="2902591"/>
              <a:ext cx="1627465" cy="763398"/>
            </a:xfrm>
            <a:prstGeom prst="rect">
              <a:avLst/>
            </a:prstGeom>
            <a:solidFill>
              <a:srgbClr val="7CBF9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Segoe UI Semilight" panose="020B0402040204020203" pitchFamily="34" charset="0"/>
                  <a:cs typeface="Segoe UI Semilight" panose="020B0402040204020203" pitchFamily="34" charset="0"/>
                </a:rPr>
                <a:t>Green Zone</a:t>
              </a:r>
            </a:p>
          </p:txBody>
        </p:sp>
        <p:sp>
          <p:nvSpPr>
            <p:cNvPr id="12" name="Arrow: Right 11">
              <a:extLst>
                <a:ext uri="{FF2B5EF4-FFF2-40B4-BE49-F238E27FC236}">
                  <a16:creationId xmlns:a16="http://schemas.microsoft.com/office/drawing/2014/main" id="{D0B8DB2E-AE95-A9F3-A577-15A94E328F56}"/>
                </a:ext>
              </a:extLst>
            </p:cNvPr>
            <p:cNvSpPr/>
            <p:nvPr/>
          </p:nvSpPr>
          <p:spPr>
            <a:xfrm>
              <a:off x="1375794" y="4108104"/>
              <a:ext cx="5830011" cy="424873"/>
            </a:xfrm>
            <a:prstGeom prst="rightArrow">
              <a:avLst/>
            </a:prstGeom>
            <a:gradFill flip="none" rotWithShape="1">
              <a:gsLst>
                <a:gs pos="100000">
                  <a:schemeClr val="tx2"/>
                </a:gs>
                <a:gs pos="0">
                  <a:schemeClr val="tx2">
                    <a:lumMod val="20000"/>
                    <a:lumOff val="80000"/>
                    <a:alpha val="6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Segoe UI Semilight" panose="020B0402040204020203" pitchFamily="34" charset="0"/>
                  <a:cs typeface="Segoe UI Semilight" panose="020B0402040204020203" pitchFamily="34" charset="0"/>
                </a:rPr>
                <a:t>Low			Spawning abundance			High</a:t>
              </a:r>
            </a:p>
          </p:txBody>
        </p:sp>
        <p:sp>
          <p:nvSpPr>
            <p:cNvPr id="13" name="Arrow: Right 12">
              <a:extLst>
                <a:ext uri="{FF2B5EF4-FFF2-40B4-BE49-F238E27FC236}">
                  <a16:creationId xmlns:a16="http://schemas.microsoft.com/office/drawing/2014/main" id="{C381069D-2DB0-50FB-E9EB-DF7AAD56C747}"/>
                </a:ext>
              </a:extLst>
            </p:cNvPr>
            <p:cNvSpPr/>
            <p:nvPr/>
          </p:nvSpPr>
          <p:spPr>
            <a:xfrm rot="10800000" flipV="1">
              <a:off x="1375794" y="1865921"/>
              <a:ext cx="5830011" cy="424874"/>
            </a:xfrm>
            <a:prstGeom prst="rightArrow">
              <a:avLst/>
            </a:prstGeom>
            <a:gradFill flip="none" rotWithShape="1">
              <a:gsLst>
                <a:gs pos="100000">
                  <a:schemeClr val="accent6">
                    <a:lumMod val="75000"/>
                  </a:schemeClr>
                </a:gs>
                <a:gs pos="0">
                  <a:schemeClr val="accent6">
                    <a:lumMod val="20000"/>
                    <a:lumOff val="80000"/>
                    <a:alpha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Segoe UI Semilight" panose="020B0402040204020203" pitchFamily="34" charset="0"/>
                  <a:cs typeface="Segoe UI Semilight" panose="020B0402040204020203" pitchFamily="34" charset="0"/>
                </a:rPr>
                <a:t>High		Extent of management intervention		Low</a:t>
              </a:r>
            </a:p>
          </p:txBody>
        </p:sp>
        <p:cxnSp>
          <p:nvCxnSpPr>
            <p:cNvPr id="15" name="Straight Connector 14">
              <a:extLst>
                <a:ext uri="{FF2B5EF4-FFF2-40B4-BE49-F238E27FC236}">
                  <a16:creationId xmlns:a16="http://schemas.microsoft.com/office/drawing/2014/main" id="{387DA93B-A087-85B4-B199-7CE5ED308055}"/>
                </a:ext>
              </a:extLst>
            </p:cNvPr>
            <p:cNvCxnSpPr>
              <a:cxnSpLocks/>
            </p:cNvCxnSpPr>
            <p:nvPr/>
          </p:nvCxnSpPr>
          <p:spPr>
            <a:xfrm>
              <a:off x="3195782" y="2669309"/>
              <a:ext cx="0" cy="1348508"/>
            </a:xfrm>
            <a:prstGeom prst="line">
              <a:avLst/>
            </a:prstGeom>
            <a:ln w="38100">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B55EE1A-60BE-C793-C73A-3FC602C13F3B}"/>
                </a:ext>
              </a:extLst>
            </p:cNvPr>
            <p:cNvCxnSpPr/>
            <p:nvPr/>
          </p:nvCxnSpPr>
          <p:spPr>
            <a:xfrm>
              <a:off x="5398655" y="2669308"/>
              <a:ext cx="0" cy="1348509"/>
            </a:xfrm>
            <a:prstGeom prst="line">
              <a:avLst/>
            </a:prstGeom>
            <a:ln w="38100">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610A8A4-25E1-45D7-364F-C94696D74D13}"/>
                </a:ext>
              </a:extLst>
            </p:cNvPr>
            <p:cNvSpPr txBox="1"/>
            <p:nvPr/>
          </p:nvSpPr>
          <p:spPr>
            <a:xfrm>
              <a:off x="2299856" y="2357108"/>
              <a:ext cx="1791852" cy="276999"/>
            </a:xfrm>
            <a:prstGeom prst="rect">
              <a:avLst/>
            </a:prstGeom>
            <a:noFill/>
          </p:spPr>
          <p:txBody>
            <a:bodyPr wrap="square" rtlCol="0">
              <a:spAutoFit/>
            </a:bodyPr>
            <a:lstStyle/>
            <a:p>
              <a:pPr algn="ctr"/>
              <a:r>
                <a:rPr lang="en-US" sz="1200" dirty="0">
                  <a:latin typeface="Segoe UI Semilight" panose="020B0402040204020203" pitchFamily="34" charset="0"/>
                  <a:cs typeface="Segoe UI Semilight" panose="020B0402040204020203" pitchFamily="34" charset="0"/>
                </a:rPr>
                <a:t>Lower benchmark</a:t>
              </a:r>
            </a:p>
          </p:txBody>
        </p:sp>
        <p:sp>
          <p:nvSpPr>
            <p:cNvPr id="19" name="TextBox 18">
              <a:extLst>
                <a:ext uri="{FF2B5EF4-FFF2-40B4-BE49-F238E27FC236}">
                  <a16:creationId xmlns:a16="http://schemas.microsoft.com/office/drawing/2014/main" id="{8CECA67F-4896-A14B-4D09-BECE6E522B76}"/>
                </a:ext>
              </a:extLst>
            </p:cNvPr>
            <p:cNvSpPr txBox="1"/>
            <p:nvPr/>
          </p:nvSpPr>
          <p:spPr>
            <a:xfrm>
              <a:off x="4410365" y="2352851"/>
              <a:ext cx="1791852" cy="276999"/>
            </a:xfrm>
            <a:prstGeom prst="rect">
              <a:avLst/>
            </a:prstGeom>
            <a:noFill/>
          </p:spPr>
          <p:txBody>
            <a:bodyPr wrap="square" rtlCol="0">
              <a:spAutoFit/>
            </a:bodyPr>
            <a:lstStyle/>
            <a:p>
              <a:pPr algn="ctr"/>
              <a:r>
                <a:rPr lang="en-US" sz="1200" dirty="0">
                  <a:latin typeface="Segoe UI Semilight" panose="020B0402040204020203" pitchFamily="34" charset="0"/>
                  <a:cs typeface="Segoe UI Semilight" panose="020B0402040204020203" pitchFamily="34" charset="0"/>
                </a:rPr>
                <a:t>Higher benchmark</a:t>
              </a:r>
            </a:p>
          </p:txBody>
        </p:sp>
        <p:pic>
          <p:nvPicPr>
            <p:cNvPr id="2052" name="Picture 4">
              <a:extLst>
                <a:ext uri="{FF2B5EF4-FFF2-40B4-BE49-F238E27FC236}">
                  <a16:creationId xmlns:a16="http://schemas.microsoft.com/office/drawing/2014/main" id="{2D663A86-5724-EDA1-EE00-7897F21DE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939" y="4647129"/>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1CB04562-5821-FF12-A573-F16BBF91E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478" y="4555156"/>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A30833C7-672B-6C05-9953-CBCB14A42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678" y="4761819"/>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1700CFB1-815D-7534-8919-C37F3E06F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656" y="4514766"/>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ABE2BA0E-D6FF-1590-E1AE-AD31013A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684" y="4674136"/>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E4891341-4EDE-A242-3C8D-B520578A2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323" y="4784827"/>
              <a:ext cx="691121" cy="3096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B26E1ED5-49D6-4A2D-7216-D341F590F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296" y="4948194"/>
              <a:ext cx="691121" cy="3096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9257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9D034-5A69-652E-4F9A-883BB73728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3BC4AE-CC35-6DDD-CCC6-C1A51EC13422}"/>
              </a:ext>
            </a:extLst>
          </p:cNvPr>
          <p:cNvSpPr>
            <a:spLocks noGrp="1"/>
          </p:cNvSpPr>
          <p:nvPr>
            <p:ph type="sldNum" sz="quarter" idx="12"/>
          </p:nvPr>
        </p:nvSpPr>
        <p:spPr/>
        <p:txBody>
          <a:bodyPr/>
          <a:lstStyle/>
          <a:p>
            <a:pPr algn="l"/>
            <a:fld id="{A3C1C3F4-7627-499B-A387-D46B6B71D0BD}" type="slidenum">
              <a:rPr lang="en-US" altLang="en-US" smtClean="0"/>
              <a:pPr algn="l"/>
              <a:t>17</a:t>
            </a:fld>
            <a:endParaRPr lang="en-US" altLang="en-US"/>
          </a:p>
        </p:txBody>
      </p:sp>
      <p:sp>
        <p:nvSpPr>
          <p:cNvPr id="28" name="Text Placeholder 27">
            <a:extLst>
              <a:ext uri="{FF2B5EF4-FFF2-40B4-BE49-F238E27FC236}">
                <a16:creationId xmlns:a16="http://schemas.microsoft.com/office/drawing/2014/main" id="{F8CBAFC8-7FD9-0275-ACEE-00B9D68DE4B1}"/>
              </a:ext>
            </a:extLst>
          </p:cNvPr>
          <p:cNvSpPr>
            <a:spLocks noGrp="1"/>
          </p:cNvSpPr>
          <p:nvPr>
            <p:ph type="body" sz="quarter" idx="13"/>
          </p:nvPr>
        </p:nvSpPr>
        <p:spPr/>
        <p:txBody>
          <a:bodyPr/>
          <a:lstStyle/>
          <a:p>
            <a:r>
              <a:rPr lang="en-US" dirty="0"/>
              <a:t>FOR EDITING</a:t>
            </a:r>
          </a:p>
        </p:txBody>
      </p:sp>
      <p:sp>
        <p:nvSpPr>
          <p:cNvPr id="3" name="Content Placeholder 13">
            <a:extLst>
              <a:ext uri="{FF2B5EF4-FFF2-40B4-BE49-F238E27FC236}">
                <a16:creationId xmlns:a16="http://schemas.microsoft.com/office/drawing/2014/main" id="{23D0CF93-B68C-0FD6-BA30-3E137EED642F}"/>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grpSp>
        <p:nvGrpSpPr>
          <p:cNvPr id="31" name="Group 30">
            <a:extLst>
              <a:ext uri="{FF2B5EF4-FFF2-40B4-BE49-F238E27FC236}">
                <a16:creationId xmlns:a16="http://schemas.microsoft.com/office/drawing/2014/main" id="{2E5AF8B3-5D91-991B-4579-DDE9C530CB61}"/>
              </a:ext>
            </a:extLst>
          </p:cNvPr>
          <p:cNvGrpSpPr/>
          <p:nvPr/>
        </p:nvGrpSpPr>
        <p:grpSpPr>
          <a:xfrm>
            <a:off x="4805706" y="1987541"/>
            <a:ext cx="4809411" cy="3284576"/>
            <a:chOff x="4805706" y="1987541"/>
            <a:chExt cx="4809411" cy="3284576"/>
          </a:xfrm>
        </p:grpSpPr>
        <p:grpSp>
          <p:nvGrpSpPr>
            <p:cNvPr id="19" name="Group 18">
              <a:extLst>
                <a:ext uri="{FF2B5EF4-FFF2-40B4-BE49-F238E27FC236}">
                  <a16:creationId xmlns:a16="http://schemas.microsoft.com/office/drawing/2014/main" id="{084ED216-7CDC-76F1-4149-F96FBFBD6346}"/>
                </a:ext>
              </a:extLst>
            </p:cNvPr>
            <p:cNvGrpSpPr/>
            <p:nvPr/>
          </p:nvGrpSpPr>
          <p:grpSpPr>
            <a:xfrm>
              <a:off x="4805706" y="1987541"/>
              <a:ext cx="4809411" cy="3284576"/>
              <a:chOff x="4805706" y="1987541"/>
              <a:chExt cx="4809411" cy="3284576"/>
            </a:xfrm>
          </p:grpSpPr>
          <p:sp>
            <p:nvSpPr>
              <p:cNvPr id="5" name="Rectangle 4">
                <a:extLst>
                  <a:ext uri="{FF2B5EF4-FFF2-40B4-BE49-F238E27FC236}">
                    <a16:creationId xmlns:a16="http://schemas.microsoft.com/office/drawing/2014/main" id="{CB08E753-E8C2-11D9-DA94-5F7F3443DAFB}"/>
                  </a:ext>
                </a:extLst>
              </p:cNvPr>
              <p:cNvSpPr/>
              <p:nvPr/>
            </p:nvSpPr>
            <p:spPr>
              <a:xfrm>
                <a:off x="5225038" y="2218373"/>
                <a:ext cx="838200" cy="2657475"/>
              </a:xfrm>
              <a:prstGeom prst="rect">
                <a:avLst/>
              </a:prstGeom>
              <a:solidFill>
                <a:srgbClr val="D87C7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1CA9DF-6F50-3CD8-507C-46F40C85D505}"/>
                  </a:ext>
                </a:extLst>
              </p:cNvPr>
              <p:cNvSpPr/>
              <p:nvPr/>
            </p:nvSpPr>
            <p:spPr>
              <a:xfrm>
                <a:off x="6063238" y="2218373"/>
                <a:ext cx="1333500" cy="2657475"/>
              </a:xfrm>
              <a:prstGeom prst="rect">
                <a:avLst/>
              </a:prstGeom>
              <a:solidFill>
                <a:srgbClr val="E7C77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CA718B-436E-DCE4-A3DE-A98A34B78E6E}"/>
                  </a:ext>
                </a:extLst>
              </p:cNvPr>
              <p:cNvSpPr/>
              <p:nvPr/>
            </p:nvSpPr>
            <p:spPr>
              <a:xfrm>
                <a:off x="7396738" y="2218373"/>
                <a:ext cx="2205613" cy="2657475"/>
              </a:xfrm>
              <a:prstGeom prst="rect">
                <a:avLst/>
              </a:prstGeom>
              <a:solidFill>
                <a:srgbClr val="7CBF9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C4EB4B3-77C1-B03E-44FF-1028CD5994DF}"/>
                  </a:ext>
                </a:extLst>
              </p:cNvPr>
              <p:cNvCxnSpPr>
                <a:endCxn id="6" idx="3"/>
              </p:cNvCxnSpPr>
              <p:nvPr/>
            </p:nvCxnSpPr>
            <p:spPr>
              <a:xfrm flipV="1">
                <a:off x="6063238" y="3547111"/>
                <a:ext cx="1333500" cy="1243012"/>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D882586-3658-CA36-E083-6A39D12A167C}"/>
                  </a:ext>
                </a:extLst>
              </p:cNvPr>
              <p:cNvCxnSpPr>
                <a:cxnSpLocks/>
                <a:stCxn id="7" idx="1"/>
                <a:endCxn id="7" idx="3"/>
              </p:cNvCxnSpPr>
              <p:nvPr/>
            </p:nvCxnSpPr>
            <p:spPr>
              <a:xfrm>
                <a:off x="7396738" y="3547111"/>
                <a:ext cx="2205613" cy="0"/>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52F2B7C-B954-104E-E84F-4A0F604EEE9F}"/>
                  </a:ext>
                </a:extLst>
              </p:cNvPr>
              <p:cNvCxnSpPr>
                <a:cxnSpLocks/>
              </p:cNvCxnSpPr>
              <p:nvPr/>
            </p:nvCxnSpPr>
            <p:spPr>
              <a:xfrm>
                <a:off x="5225038" y="4790123"/>
                <a:ext cx="838200" cy="0"/>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F1F4C96B-4F8D-B572-26F1-36B61649CCDA}"/>
                  </a:ext>
                </a:extLst>
              </p:cNvPr>
              <p:cNvSpPr txBox="1"/>
              <p:nvPr/>
            </p:nvSpPr>
            <p:spPr>
              <a:xfrm>
                <a:off x="5225039" y="1987541"/>
                <a:ext cx="838200" cy="230832"/>
              </a:xfrm>
              <a:prstGeom prst="rect">
                <a:avLst/>
              </a:prstGeom>
              <a:noFill/>
            </p:spPr>
            <p:txBody>
              <a:bodyPr wrap="square" rtlCol="0">
                <a:spAutoFit/>
              </a:bodyPr>
              <a:lstStyle/>
              <a:p>
                <a:pPr algn="ctr"/>
                <a:r>
                  <a:rPr lang="en-US" sz="900" dirty="0">
                    <a:latin typeface="Segoe UI Semibold" panose="020B0702040204020203" pitchFamily="34" charset="0"/>
                    <a:cs typeface="Segoe UI Semibold" panose="020B0702040204020203" pitchFamily="34" charset="0"/>
                  </a:rPr>
                  <a:t>Critical Zone</a:t>
                </a:r>
              </a:p>
            </p:txBody>
          </p:sp>
          <p:sp>
            <p:nvSpPr>
              <p:cNvPr id="41" name="TextBox 40">
                <a:extLst>
                  <a:ext uri="{FF2B5EF4-FFF2-40B4-BE49-F238E27FC236}">
                    <a16:creationId xmlns:a16="http://schemas.microsoft.com/office/drawing/2014/main" id="{A55CDCA4-A27A-0581-BF57-C9873BC7C005}"/>
                  </a:ext>
                </a:extLst>
              </p:cNvPr>
              <p:cNvSpPr txBox="1"/>
              <p:nvPr/>
            </p:nvSpPr>
            <p:spPr>
              <a:xfrm>
                <a:off x="6059048" y="1987541"/>
                <a:ext cx="1333499" cy="230832"/>
              </a:xfrm>
              <a:prstGeom prst="rect">
                <a:avLst/>
              </a:prstGeom>
              <a:noFill/>
            </p:spPr>
            <p:txBody>
              <a:bodyPr wrap="square" rtlCol="0">
                <a:spAutoFit/>
              </a:bodyPr>
              <a:lstStyle/>
              <a:p>
                <a:pPr algn="ctr"/>
                <a:r>
                  <a:rPr lang="en-US" sz="900" dirty="0">
                    <a:latin typeface="Segoe UI Semibold" panose="020B0702040204020203" pitchFamily="34" charset="0"/>
                    <a:cs typeface="Segoe UI Semibold" panose="020B0702040204020203" pitchFamily="34" charset="0"/>
                  </a:rPr>
                  <a:t>Cautious Zone</a:t>
                </a:r>
              </a:p>
            </p:txBody>
          </p:sp>
          <p:sp>
            <p:nvSpPr>
              <p:cNvPr id="42" name="TextBox 41">
                <a:extLst>
                  <a:ext uri="{FF2B5EF4-FFF2-40B4-BE49-F238E27FC236}">
                    <a16:creationId xmlns:a16="http://schemas.microsoft.com/office/drawing/2014/main" id="{084B0AAE-0FA0-806C-0A5F-E069F584784B}"/>
                  </a:ext>
                </a:extLst>
              </p:cNvPr>
              <p:cNvSpPr txBox="1"/>
              <p:nvPr/>
            </p:nvSpPr>
            <p:spPr>
              <a:xfrm>
                <a:off x="7400928" y="1987541"/>
                <a:ext cx="2201423" cy="230832"/>
              </a:xfrm>
              <a:prstGeom prst="rect">
                <a:avLst/>
              </a:prstGeom>
              <a:noFill/>
            </p:spPr>
            <p:txBody>
              <a:bodyPr wrap="square" rtlCol="0">
                <a:spAutoFit/>
              </a:bodyPr>
              <a:lstStyle/>
              <a:p>
                <a:pPr algn="ctr"/>
                <a:r>
                  <a:rPr lang="en-US" sz="900" dirty="0">
                    <a:latin typeface="Segoe UI Semibold" panose="020B0702040204020203" pitchFamily="34" charset="0"/>
                    <a:cs typeface="Segoe UI Semibold" panose="020B0702040204020203" pitchFamily="34" charset="0"/>
                  </a:rPr>
                  <a:t>Healthy Zone</a:t>
                </a:r>
              </a:p>
            </p:txBody>
          </p:sp>
          <p:cxnSp>
            <p:nvCxnSpPr>
              <p:cNvPr id="44" name="Straight Arrow Connector 43">
                <a:extLst>
                  <a:ext uri="{FF2B5EF4-FFF2-40B4-BE49-F238E27FC236}">
                    <a16:creationId xmlns:a16="http://schemas.microsoft.com/office/drawing/2014/main" id="{CB172103-333D-F497-9B74-CA06F818B72F}"/>
                  </a:ext>
                </a:extLst>
              </p:cNvPr>
              <p:cNvCxnSpPr>
                <a:cxnSpLocks/>
              </p:cNvCxnSpPr>
              <p:nvPr/>
            </p:nvCxnSpPr>
            <p:spPr>
              <a:xfrm>
                <a:off x="5225036" y="5006340"/>
                <a:ext cx="4377313"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A909454E-4F86-6184-CB04-5318ED0889FF}"/>
                  </a:ext>
                </a:extLst>
              </p:cNvPr>
              <p:cNvCxnSpPr>
                <a:cxnSpLocks/>
              </p:cNvCxnSpPr>
              <p:nvPr/>
            </p:nvCxnSpPr>
            <p:spPr>
              <a:xfrm flipV="1">
                <a:off x="5045015" y="2218372"/>
                <a:ext cx="0" cy="2657475"/>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510293DA-BC82-81AE-738B-EFAC3325751A}"/>
                  </a:ext>
                </a:extLst>
              </p:cNvPr>
              <p:cNvSpPr txBox="1"/>
              <p:nvPr/>
            </p:nvSpPr>
            <p:spPr>
              <a:xfrm>
                <a:off x="5225036" y="5041285"/>
                <a:ext cx="4377313" cy="230832"/>
              </a:xfrm>
              <a:prstGeom prst="rect">
                <a:avLst/>
              </a:prstGeom>
              <a:noFill/>
            </p:spPr>
            <p:txBody>
              <a:bodyPr wrap="square" rtlCol="0">
                <a:spAutoFit/>
              </a:bodyPr>
              <a:lstStyle/>
              <a:p>
                <a:pPr algn="ctr"/>
                <a:r>
                  <a:rPr lang="en-US" sz="900" dirty="0">
                    <a:latin typeface="Segoe UI Semibold" panose="020B0702040204020203" pitchFamily="34" charset="0"/>
                    <a:cs typeface="Segoe UI Semibold" panose="020B0702040204020203" pitchFamily="34" charset="0"/>
                  </a:rPr>
                  <a:t>Stock Status</a:t>
                </a:r>
              </a:p>
            </p:txBody>
          </p:sp>
          <p:sp>
            <p:nvSpPr>
              <p:cNvPr id="8" name="TextBox 7">
                <a:extLst>
                  <a:ext uri="{FF2B5EF4-FFF2-40B4-BE49-F238E27FC236}">
                    <a16:creationId xmlns:a16="http://schemas.microsoft.com/office/drawing/2014/main" id="{A967712A-E35D-BBD8-14CF-89354D2BC857}"/>
                  </a:ext>
                </a:extLst>
              </p:cNvPr>
              <p:cNvSpPr txBox="1"/>
              <p:nvPr/>
            </p:nvSpPr>
            <p:spPr>
              <a:xfrm rot="16200000">
                <a:off x="3592384" y="3431693"/>
                <a:ext cx="2657475" cy="230832"/>
              </a:xfrm>
              <a:prstGeom prst="rect">
                <a:avLst/>
              </a:prstGeom>
              <a:noFill/>
            </p:spPr>
            <p:txBody>
              <a:bodyPr wrap="square" rtlCol="0">
                <a:spAutoFit/>
              </a:bodyPr>
              <a:lstStyle/>
              <a:p>
                <a:pPr algn="ctr"/>
                <a:r>
                  <a:rPr lang="en-US" sz="900" dirty="0">
                    <a:latin typeface="Segoe UI Semibold" panose="020B0702040204020203" pitchFamily="34" charset="0"/>
                    <a:cs typeface="Segoe UI Semibold" panose="020B0702040204020203" pitchFamily="34" charset="0"/>
                  </a:rPr>
                  <a:t>Removal Rate</a:t>
                </a:r>
              </a:p>
            </p:txBody>
          </p:sp>
          <p:sp>
            <p:nvSpPr>
              <p:cNvPr id="9" name="TextBox 8">
                <a:extLst>
                  <a:ext uri="{FF2B5EF4-FFF2-40B4-BE49-F238E27FC236}">
                    <a16:creationId xmlns:a16="http://schemas.microsoft.com/office/drawing/2014/main" id="{1CF4D84D-3C0A-8271-C6E0-967234BB0819}"/>
                  </a:ext>
                </a:extLst>
              </p:cNvPr>
              <p:cNvSpPr txBox="1"/>
              <p:nvPr/>
            </p:nvSpPr>
            <p:spPr>
              <a:xfrm>
                <a:off x="7413694" y="3316278"/>
                <a:ext cx="2201423" cy="230832"/>
              </a:xfrm>
              <a:prstGeom prst="rect">
                <a:avLst/>
              </a:prstGeom>
              <a:noFill/>
            </p:spPr>
            <p:txBody>
              <a:bodyPr wrap="square" rtlCol="0">
                <a:spAutoFit/>
              </a:bodyPr>
              <a:lstStyle/>
              <a:p>
                <a:pPr algn="ctr"/>
                <a:r>
                  <a:rPr lang="en-US" sz="900" dirty="0">
                    <a:latin typeface="Segoe UI Semibold" panose="020B0702040204020203" pitchFamily="34" charset="0"/>
                    <a:cs typeface="Segoe UI Semibold" panose="020B0702040204020203" pitchFamily="34" charset="0"/>
                  </a:rPr>
                  <a:t>Removal Reference</a:t>
                </a:r>
              </a:p>
            </p:txBody>
          </p:sp>
          <p:sp>
            <p:nvSpPr>
              <p:cNvPr id="10" name="TextBox 9">
                <a:extLst>
                  <a:ext uri="{FF2B5EF4-FFF2-40B4-BE49-F238E27FC236}">
                    <a16:creationId xmlns:a16="http://schemas.microsoft.com/office/drawing/2014/main" id="{C493B42F-5A06-D8A5-70CE-111D19886FD8}"/>
                  </a:ext>
                </a:extLst>
              </p:cNvPr>
              <p:cNvSpPr txBox="1"/>
              <p:nvPr/>
            </p:nvSpPr>
            <p:spPr>
              <a:xfrm rot="16200000">
                <a:off x="7643333" y="4103756"/>
                <a:ext cx="1328737" cy="215444"/>
              </a:xfrm>
              <a:prstGeom prst="rect">
                <a:avLst/>
              </a:prstGeom>
              <a:noFill/>
            </p:spPr>
            <p:txBody>
              <a:bodyPr wrap="square" rtlCol="0">
                <a:spAutoFit/>
              </a:bodyPr>
              <a:lstStyle/>
              <a:p>
                <a:pPr algn="ctr"/>
                <a:r>
                  <a:rPr lang="en-US" sz="800" dirty="0">
                    <a:latin typeface="Segoe UI Semibold" panose="020B0702040204020203" pitchFamily="34" charset="0"/>
                    <a:cs typeface="Segoe UI Semibold" panose="020B0702040204020203" pitchFamily="34" charset="0"/>
                  </a:rPr>
                  <a:t>Target Reference Point</a:t>
                </a:r>
              </a:p>
            </p:txBody>
          </p:sp>
          <p:sp>
            <p:nvSpPr>
              <p:cNvPr id="11" name="TextBox 10">
                <a:extLst>
                  <a:ext uri="{FF2B5EF4-FFF2-40B4-BE49-F238E27FC236}">
                    <a16:creationId xmlns:a16="http://schemas.microsoft.com/office/drawing/2014/main" id="{AB0EFA16-A0E7-E7E4-A0ED-0E719F139006}"/>
                  </a:ext>
                </a:extLst>
              </p:cNvPr>
              <p:cNvSpPr txBox="1"/>
              <p:nvPr/>
            </p:nvSpPr>
            <p:spPr>
              <a:xfrm rot="16200000">
                <a:off x="6519418" y="2856381"/>
                <a:ext cx="1506852" cy="230832"/>
              </a:xfrm>
              <a:prstGeom prst="rect">
                <a:avLst/>
              </a:prstGeom>
              <a:noFill/>
            </p:spPr>
            <p:txBody>
              <a:bodyPr wrap="square" rtlCol="0">
                <a:spAutoFit/>
              </a:bodyPr>
              <a:lstStyle/>
              <a:p>
                <a:pPr algn="ctr"/>
                <a:r>
                  <a:rPr lang="en-US" sz="900" dirty="0">
                    <a:latin typeface="Segoe UI Semibold" panose="020B0702040204020203" pitchFamily="34" charset="0"/>
                    <a:cs typeface="Segoe UI Semibold" panose="020B0702040204020203" pitchFamily="34" charset="0"/>
                  </a:rPr>
                  <a:t>Upper Stock Reference</a:t>
                </a:r>
              </a:p>
            </p:txBody>
          </p:sp>
          <p:sp>
            <p:nvSpPr>
              <p:cNvPr id="13" name="TextBox 12">
                <a:extLst>
                  <a:ext uri="{FF2B5EF4-FFF2-40B4-BE49-F238E27FC236}">
                    <a16:creationId xmlns:a16="http://schemas.microsoft.com/office/drawing/2014/main" id="{5CF75532-C98C-DA6D-1177-01D5002D7088}"/>
                  </a:ext>
                </a:extLst>
              </p:cNvPr>
              <p:cNvSpPr txBox="1"/>
              <p:nvPr/>
            </p:nvSpPr>
            <p:spPr>
              <a:xfrm rot="16200000">
                <a:off x="5202874" y="2856380"/>
                <a:ext cx="1506852" cy="230832"/>
              </a:xfrm>
              <a:prstGeom prst="rect">
                <a:avLst/>
              </a:prstGeom>
              <a:noFill/>
            </p:spPr>
            <p:txBody>
              <a:bodyPr wrap="square" rtlCol="0">
                <a:spAutoFit/>
              </a:bodyPr>
              <a:lstStyle/>
              <a:p>
                <a:pPr algn="ctr"/>
                <a:r>
                  <a:rPr lang="en-US" sz="900" dirty="0">
                    <a:latin typeface="Segoe UI Semibold" panose="020B0702040204020203" pitchFamily="34" charset="0"/>
                    <a:cs typeface="Segoe UI Semibold" panose="020B0702040204020203" pitchFamily="34" charset="0"/>
                  </a:rPr>
                  <a:t>Limit Reference Point</a:t>
                </a:r>
              </a:p>
            </p:txBody>
          </p:sp>
          <p:cxnSp>
            <p:nvCxnSpPr>
              <p:cNvPr id="16" name="Straight Connector 15">
                <a:extLst>
                  <a:ext uri="{FF2B5EF4-FFF2-40B4-BE49-F238E27FC236}">
                    <a16:creationId xmlns:a16="http://schemas.microsoft.com/office/drawing/2014/main" id="{811E8AB2-74D6-8580-C798-F4C404071B1E}"/>
                  </a:ext>
                </a:extLst>
              </p:cNvPr>
              <p:cNvCxnSpPr>
                <a:cxnSpLocks/>
              </p:cNvCxnSpPr>
              <p:nvPr/>
            </p:nvCxnSpPr>
            <p:spPr>
              <a:xfrm flipV="1">
                <a:off x="8417518" y="3547110"/>
                <a:ext cx="0" cy="1328737"/>
              </a:xfrm>
              <a:prstGeom prst="line">
                <a:avLst/>
              </a:prstGeom>
              <a:ln w="9525">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grpSp>
        <p:sp>
          <p:nvSpPr>
            <p:cNvPr id="24" name="Rectangle: Rounded Corners 23">
              <a:extLst>
                <a:ext uri="{FF2B5EF4-FFF2-40B4-BE49-F238E27FC236}">
                  <a16:creationId xmlns:a16="http://schemas.microsoft.com/office/drawing/2014/main" id="{D654CCD1-F45F-4BEE-B9F2-5027DE5F5E3A}"/>
                </a:ext>
              </a:extLst>
            </p:cNvPr>
            <p:cNvSpPr/>
            <p:nvPr/>
          </p:nvSpPr>
          <p:spPr>
            <a:xfrm>
              <a:off x="8616429" y="3750669"/>
              <a:ext cx="792156" cy="239526"/>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Segoe UI Semibold" panose="020B0702040204020203" pitchFamily="34" charset="0"/>
                  <a:cs typeface="Segoe UI Semibold" panose="020B0702040204020203" pitchFamily="34" charset="0"/>
                </a:rPr>
                <a:t>Outlook 4</a:t>
              </a:r>
            </a:p>
          </p:txBody>
        </p:sp>
        <p:sp>
          <p:nvSpPr>
            <p:cNvPr id="25" name="Rectangle: Rounded Corners 24">
              <a:extLst>
                <a:ext uri="{FF2B5EF4-FFF2-40B4-BE49-F238E27FC236}">
                  <a16:creationId xmlns:a16="http://schemas.microsoft.com/office/drawing/2014/main" id="{61A10BBE-CE30-5DC8-A64C-B418C0FB93D1}"/>
                </a:ext>
              </a:extLst>
            </p:cNvPr>
            <p:cNvSpPr/>
            <p:nvPr/>
          </p:nvSpPr>
          <p:spPr>
            <a:xfrm>
              <a:off x="7447566" y="3744229"/>
              <a:ext cx="787795" cy="254301"/>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Segoe UI Semibold" panose="020B0702040204020203" pitchFamily="34" charset="0"/>
                  <a:cs typeface="Segoe UI Semibold" panose="020B0702040204020203" pitchFamily="34" charset="0"/>
                </a:rPr>
                <a:t>Outlook 3</a:t>
              </a:r>
            </a:p>
          </p:txBody>
        </p:sp>
        <p:sp>
          <p:nvSpPr>
            <p:cNvPr id="26" name="Rectangle: Rounded Corners 25">
              <a:extLst>
                <a:ext uri="{FF2B5EF4-FFF2-40B4-BE49-F238E27FC236}">
                  <a16:creationId xmlns:a16="http://schemas.microsoft.com/office/drawing/2014/main" id="{37D430B7-4335-D214-E7A9-3D3B4497F098}"/>
                </a:ext>
              </a:extLst>
            </p:cNvPr>
            <p:cNvSpPr/>
            <p:nvPr/>
          </p:nvSpPr>
          <p:spPr>
            <a:xfrm>
              <a:off x="6341678" y="3743282"/>
              <a:ext cx="787795" cy="254301"/>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Segoe UI Semibold" panose="020B0702040204020203" pitchFamily="34" charset="0"/>
                  <a:cs typeface="Segoe UI Semibold" panose="020B0702040204020203" pitchFamily="34" charset="0"/>
                </a:rPr>
                <a:t>Outlook 2</a:t>
              </a:r>
            </a:p>
          </p:txBody>
        </p:sp>
        <p:sp>
          <p:nvSpPr>
            <p:cNvPr id="29" name="Rectangle: Rounded Corners 28">
              <a:extLst>
                <a:ext uri="{FF2B5EF4-FFF2-40B4-BE49-F238E27FC236}">
                  <a16:creationId xmlns:a16="http://schemas.microsoft.com/office/drawing/2014/main" id="{6386A482-A2B6-3080-C71B-9BC122117D70}"/>
                </a:ext>
              </a:extLst>
            </p:cNvPr>
            <p:cNvSpPr/>
            <p:nvPr/>
          </p:nvSpPr>
          <p:spPr>
            <a:xfrm>
              <a:off x="5252078" y="3743282"/>
              <a:ext cx="787795" cy="254301"/>
            </a:xfrm>
            <a:prstGeom prst="round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chemeClr val="tx1"/>
                  </a:solidFill>
                  <a:latin typeface="Segoe UI Semibold" panose="020B0702040204020203" pitchFamily="34" charset="0"/>
                  <a:cs typeface="Segoe UI Semibold" panose="020B0702040204020203" pitchFamily="34" charset="0"/>
                </a:rPr>
                <a:t>Outlook 1</a:t>
              </a:r>
            </a:p>
          </p:txBody>
        </p:sp>
      </p:grpSp>
    </p:spTree>
    <p:extLst>
      <p:ext uri="{BB962C8B-B14F-4D97-AF65-F5344CB8AC3E}">
        <p14:creationId xmlns:p14="http://schemas.microsoft.com/office/powerpoint/2010/main" val="1059695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6B9ED5-85C1-0AE4-19F1-BA197C16319B}"/>
              </a:ext>
            </a:extLst>
          </p:cNvPr>
          <p:cNvSpPr>
            <a:spLocks noGrp="1"/>
          </p:cNvSpPr>
          <p:nvPr>
            <p:ph type="sldNum" sz="quarter" idx="12"/>
          </p:nvPr>
        </p:nvSpPr>
        <p:spPr/>
        <p:txBody>
          <a:bodyPr/>
          <a:lstStyle/>
          <a:p>
            <a:pPr algn="l"/>
            <a:fld id="{A3C1C3F4-7627-499B-A387-D46B6B71D0BD}" type="slidenum">
              <a:rPr lang="en-US" altLang="en-US" smtClean="0"/>
              <a:pPr algn="l"/>
              <a:t>18</a:t>
            </a:fld>
            <a:endParaRPr lang="en-US" altLang="en-US"/>
          </a:p>
        </p:txBody>
      </p:sp>
      <p:sp>
        <p:nvSpPr>
          <p:cNvPr id="3" name="Title 2">
            <a:extLst>
              <a:ext uri="{FF2B5EF4-FFF2-40B4-BE49-F238E27FC236}">
                <a16:creationId xmlns:a16="http://schemas.microsoft.com/office/drawing/2014/main" id="{930490E3-19F5-9E0E-FACD-94419953257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5AADC2D-7446-0F8C-0A0C-897DDF584C1A}"/>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637720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2E4007-B6DA-6254-0C95-661409315D9A}"/>
              </a:ext>
            </a:extLst>
          </p:cNvPr>
          <p:cNvSpPr>
            <a:spLocks noGrp="1"/>
          </p:cNvSpPr>
          <p:nvPr>
            <p:ph type="sldNum" sz="quarter" idx="12"/>
          </p:nvPr>
        </p:nvSpPr>
        <p:spPr/>
        <p:txBody>
          <a:bodyPr/>
          <a:lstStyle/>
          <a:p>
            <a:pPr algn="l"/>
            <a:fld id="{A3C1C3F4-7627-499B-A387-D46B6B71D0BD}" type="slidenum">
              <a:rPr lang="en-US" altLang="en-US" smtClean="0"/>
              <a:pPr algn="l"/>
              <a:t>19</a:t>
            </a:fld>
            <a:endParaRPr lang="en-US" altLang="en-US"/>
          </a:p>
        </p:txBody>
      </p:sp>
      <p:sp>
        <p:nvSpPr>
          <p:cNvPr id="8" name="Rectangle: Rounded Corners 7">
            <a:extLst>
              <a:ext uri="{FF2B5EF4-FFF2-40B4-BE49-F238E27FC236}">
                <a16:creationId xmlns:a16="http://schemas.microsoft.com/office/drawing/2014/main" id="{32E30752-0F36-A212-8784-3E949161990B}"/>
              </a:ext>
            </a:extLst>
          </p:cNvPr>
          <p:cNvSpPr/>
          <p:nvPr/>
        </p:nvSpPr>
        <p:spPr>
          <a:xfrm>
            <a:off x="0" y="2877268"/>
            <a:ext cx="6172200" cy="2447207"/>
          </a:xfrm>
          <a:prstGeom prst="roundRect">
            <a:avLst>
              <a:gd name="adj" fmla="val 9180"/>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5A64498C-E5E5-5FDE-D05F-58F08164A1EA}"/>
              </a:ext>
            </a:extLst>
          </p:cNvPr>
          <p:cNvSpPr txBox="1">
            <a:spLocks/>
          </p:cNvSpPr>
          <p:nvPr/>
        </p:nvSpPr>
        <p:spPr>
          <a:xfrm>
            <a:off x="419100" y="3952516"/>
            <a:ext cx="58801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25" dirty="0">
              <a:ln w="6350">
                <a:noFill/>
              </a:ln>
              <a:solidFill>
                <a:schemeClr val="tx1"/>
              </a:solidFill>
            </a:endParaRPr>
          </a:p>
          <a:p>
            <a:r>
              <a:rPr lang="en-US" sz="1800" dirty="0">
                <a:solidFill>
                  <a:schemeClr val="tx1"/>
                </a:solidFill>
              </a:rPr>
              <a:t>This Outlook provides a categorical abundance expectation-based expert opinion as well as expected abundance for those stock units with statistical forecasts.   </a:t>
            </a:r>
          </a:p>
          <a:p>
            <a:endParaRPr lang="en-US" sz="1575" dirty="0">
              <a:ln w="6350">
                <a:noFill/>
              </a:ln>
              <a:solidFill>
                <a:schemeClr val="tx1"/>
              </a:solidFill>
            </a:endParaRPr>
          </a:p>
          <a:p>
            <a:endParaRPr lang="en-US" sz="1463" dirty="0"/>
          </a:p>
        </p:txBody>
      </p:sp>
      <p:sp>
        <p:nvSpPr>
          <p:cNvPr id="5" name="Content Placeholder 13">
            <a:extLst>
              <a:ext uri="{FF2B5EF4-FFF2-40B4-BE49-F238E27FC236}">
                <a16:creationId xmlns:a16="http://schemas.microsoft.com/office/drawing/2014/main" id="{A1C6213D-031C-849E-FA89-87A2D2679244}"/>
              </a:ext>
            </a:extLst>
          </p:cNvPr>
          <p:cNvSpPr>
            <a:spLocks noGrp="1"/>
          </p:cNvSpPr>
          <p:nvPr>
            <p:ph idx="4294967295"/>
          </p:nvPr>
        </p:nvSpPr>
        <p:spPr>
          <a:xfrm>
            <a:off x="419100" y="3015630"/>
            <a:ext cx="5702300" cy="569463"/>
          </a:xfrm>
          <a:prstGeom prst="rect">
            <a:avLst/>
          </a:prstGeom>
        </p:spPr>
        <p:txBody>
          <a:bodyPr/>
          <a:lstStyle/>
          <a:p>
            <a:pPr marL="0" indent="0">
              <a:buNone/>
            </a:pPr>
            <a:r>
              <a:rPr lang="en-US" sz="2000" dirty="0">
                <a:ln w="6350">
                  <a:noFill/>
                </a:ln>
                <a:solidFill>
                  <a:schemeClr val="tx1"/>
                </a:solidFill>
                <a:latin typeface="Segoe UI Semibold" panose="020B0702040204020203" pitchFamily="34" charset="0"/>
                <a:cs typeface="Segoe UI Semibold" panose="020B0702040204020203" pitchFamily="34" charset="0"/>
              </a:rPr>
              <a:t>The Salmon Outlook provides an estimate of expected abundance of salmon in 2025 to inform the harvest planning process.</a:t>
            </a:r>
            <a:endParaRPr lang="en-US" sz="2000" dirty="0">
              <a:ln w="6350">
                <a:noFill/>
              </a:ln>
              <a:solidFill>
                <a:schemeClr val="tx1"/>
              </a:solidFill>
            </a:endParaRPr>
          </a:p>
          <a:p>
            <a:endParaRPr lang="en-US" dirty="0"/>
          </a:p>
        </p:txBody>
      </p:sp>
      <p:sp>
        <p:nvSpPr>
          <p:cNvPr id="6" name="Content Placeholder 13">
            <a:extLst>
              <a:ext uri="{FF2B5EF4-FFF2-40B4-BE49-F238E27FC236}">
                <a16:creationId xmlns:a16="http://schemas.microsoft.com/office/drawing/2014/main" id="{3AB6B167-7D97-9E01-96B6-207245F97C8B}"/>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dirty="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dirty="0">
              <a:ln w="6350">
                <a:noFill/>
              </a:ln>
              <a:solidFill>
                <a:schemeClr val="bg1"/>
              </a:solidFill>
            </a:endParaRPr>
          </a:p>
          <a:p>
            <a:endParaRPr lang="en-US" dirty="0"/>
          </a:p>
        </p:txBody>
      </p:sp>
      <p:sp>
        <p:nvSpPr>
          <p:cNvPr id="9" name="Title 1">
            <a:extLst>
              <a:ext uri="{FF2B5EF4-FFF2-40B4-BE49-F238E27FC236}">
                <a16:creationId xmlns:a16="http://schemas.microsoft.com/office/drawing/2014/main" id="{9C5E8943-903B-8C2C-8D0A-1B42B9C90C25}"/>
              </a:ext>
            </a:extLst>
          </p:cNvPr>
          <p:cNvSpPr txBox="1">
            <a:spLocks/>
          </p:cNvSpPr>
          <p:nvPr/>
        </p:nvSpPr>
        <p:spPr>
          <a:xfrm>
            <a:off x="419100" y="2235421"/>
            <a:ext cx="24257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dirty="0">
                <a:ln w="6350">
                  <a:noFill/>
                </a:ln>
                <a:solidFill>
                  <a:schemeClr val="tx1">
                    <a:lumMod val="95000"/>
                    <a:lumOff val="5000"/>
                  </a:schemeClr>
                </a:solidFill>
                <a:effectLst/>
                <a:ea typeface="ヒラギノ角ゴ Pro W3" pitchFamily="127" charset="-128"/>
              </a:rPr>
              <a:t>Overview</a:t>
            </a:r>
            <a:endParaRPr lang="en-CA" altLang="en-US" sz="3000" spc="-85" dirty="0">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3031924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ED0ECD-2B53-3DA1-C99A-7B087BF89B04}"/>
              </a:ext>
            </a:extLst>
          </p:cNvPr>
          <p:cNvSpPr>
            <a:spLocks noGrp="1"/>
          </p:cNvSpPr>
          <p:nvPr>
            <p:ph type="sldNum" sz="quarter" idx="12"/>
          </p:nvPr>
        </p:nvSpPr>
        <p:spPr/>
        <p:txBody>
          <a:bodyPr/>
          <a:lstStyle/>
          <a:p>
            <a:pPr algn="l"/>
            <a:fld id="{A3C1C3F4-7627-499B-A387-D46B6B71D0BD}" type="slidenum">
              <a:rPr lang="en-US" altLang="en-US" smtClean="0"/>
              <a:pPr algn="l"/>
              <a:t>2</a:t>
            </a:fld>
            <a:endParaRPr lang="en-US" altLang="en-US"/>
          </a:p>
        </p:txBody>
      </p:sp>
      <p:sp>
        <p:nvSpPr>
          <p:cNvPr id="3" name="Content Placeholder 13">
            <a:extLst>
              <a:ext uri="{FF2B5EF4-FFF2-40B4-BE49-F238E27FC236}">
                <a16:creationId xmlns:a16="http://schemas.microsoft.com/office/drawing/2014/main" id="{EFB3434C-2C1D-A448-9E0F-8C76EF56DD2E}"/>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dirty="0">
                <a:ln w="6350">
                  <a:noFill/>
                </a:ln>
                <a:solidFill>
                  <a:schemeClr val="bg1"/>
                </a:solidFill>
                <a:latin typeface="Segoe UI Semibold" panose="020B0702040204020203" pitchFamily="34" charset="0"/>
                <a:cs typeface="Segoe UI Semibold" panose="020B0702040204020203" pitchFamily="34" charset="0"/>
              </a:rPr>
              <a:t>PRESENTATION OUTLINE</a:t>
            </a:r>
            <a:endParaRPr lang="en-US" sz="2000" dirty="0">
              <a:ln w="6350">
                <a:noFill/>
              </a:ln>
              <a:solidFill>
                <a:schemeClr val="bg1"/>
              </a:solidFill>
            </a:endParaRPr>
          </a:p>
          <a:p>
            <a:endParaRPr lang="en-US" dirty="0"/>
          </a:p>
        </p:txBody>
      </p:sp>
      <p:sp>
        <p:nvSpPr>
          <p:cNvPr id="4" name="Rectangle: Rounded Corners 12">
            <a:extLst>
              <a:ext uri="{FF2B5EF4-FFF2-40B4-BE49-F238E27FC236}">
                <a16:creationId xmlns:a16="http://schemas.microsoft.com/office/drawing/2014/main" id="{78CDC2F6-08AE-59F4-F414-FD93F0981F24}"/>
              </a:ext>
            </a:extLst>
          </p:cNvPr>
          <p:cNvSpPr/>
          <p:nvPr/>
        </p:nvSpPr>
        <p:spPr>
          <a:xfrm>
            <a:off x="764598" y="2552118"/>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000" b="1" dirty="0">
              <a:latin typeface="Segoe UI Semibold" panose="020B0702040204020203" pitchFamily="34" charset="0"/>
              <a:cs typeface="Segoe UI Semibold" panose="020B0702040204020203" pitchFamily="34" charset="0"/>
            </a:endParaRPr>
          </a:p>
          <a:p>
            <a:pPr algn="ctr"/>
            <a:r>
              <a:rPr lang="en-US" sz="2000" b="1" dirty="0">
                <a:latin typeface="Segoe UI Semibold" panose="020B0702040204020203" pitchFamily="34" charset="0"/>
                <a:cs typeface="Segoe UI Semibold" panose="020B0702040204020203" pitchFamily="34" charset="0"/>
              </a:rPr>
              <a:t>Fraser and Interior</a:t>
            </a:r>
          </a:p>
        </p:txBody>
      </p:sp>
      <p:sp>
        <p:nvSpPr>
          <p:cNvPr id="5" name="Rectangle: Rounded Corners 31">
            <a:extLst>
              <a:ext uri="{FF2B5EF4-FFF2-40B4-BE49-F238E27FC236}">
                <a16:creationId xmlns:a16="http://schemas.microsoft.com/office/drawing/2014/main" id="{40EFCCED-2B7A-AA84-D3CC-36A4C94D11DE}"/>
              </a:ext>
            </a:extLst>
          </p:cNvPr>
          <p:cNvSpPr/>
          <p:nvPr/>
        </p:nvSpPr>
        <p:spPr>
          <a:xfrm>
            <a:off x="3315852"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1200"/>
              </a:spcAft>
            </a:pPr>
            <a:endParaRPr lang="en-US" sz="2000" b="1" dirty="0">
              <a:latin typeface="Segoe UI Semibold" panose="020B0702040204020203" pitchFamily="34" charset="0"/>
              <a:cs typeface="Segoe UI Semibold" panose="020B0702040204020203" pitchFamily="34" charset="0"/>
            </a:endParaRPr>
          </a:p>
          <a:p>
            <a:pPr algn="ctr"/>
            <a:r>
              <a:rPr lang="en-US" sz="2000" b="1" dirty="0">
                <a:latin typeface="Segoe UI Semibold" panose="020B0702040204020203" pitchFamily="34" charset="0"/>
                <a:cs typeface="Segoe UI Semibold" panose="020B0702040204020203" pitchFamily="34" charset="0"/>
              </a:rPr>
              <a:t>North Coast</a:t>
            </a:r>
          </a:p>
        </p:txBody>
      </p:sp>
      <p:sp>
        <p:nvSpPr>
          <p:cNvPr id="6" name="Rectangle: Rounded Corners 32">
            <a:extLst>
              <a:ext uri="{FF2B5EF4-FFF2-40B4-BE49-F238E27FC236}">
                <a16:creationId xmlns:a16="http://schemas.microsoft.com/office/drawing/2014/main" id="{A2A5D781-3DDF-7A9E-296A-801BB70D4546}"/>
              </a:ext>
            </a:extLst>
          </p:cNvPr>
          <p:cNvSpPr/>
          <p:nvPr/>
        </p:nvSpPr>
        <p:spPr>
          <a:xfrm>
            <a:off x="5881323"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spcAft>
                <a:spcPts val="1200"/>
              </a:spcAft>
            </a:pPr>
            <a:endParaRPr lang="en-US" sz="2000" b="1" dirty="0">
              <a:latin typeface="Segoe UI Semibold" panose="020B0702040204020203" pitchFamily="34" charset="0"/>
              <a:cs typeface="Segoe UI Semibold" panose="020B0702040204020203" pitchFamily="34" charset="0"/>
            </a:endParaRPr>
          </a:p>
          <a:p>
            <a:pPr algn="ctr"/>
            <a:r>
              <a:rPr lang="en-US" sz="2000" b="1" dirty="0">
                <a:latin typeface="Segoe UI Semibold" panose="020B0702040204020203" pitchFamily="34" charset="0"/>
                <a:cs typeface="Segoe UI Semibold" panose="020B0702040204020203" pitchFamily="34" charset="0"/>
              </a:rPr>
              <a:t>South Coast </a:t>
            </a:r>
          </a:p>
        </p:txBody>
      </p:sp>
      <p:sp>
        <p:nvSpPr>
          <p:cNvPr id="7" name="Rectangle: Rounded Corners 33">
            <a:extLst>
              <a:ext uri="{FF2B5EF4-FFF2-40B4-BE49-F238E27FC236}">
                <a16:creationId xmlns:a16="http://schemas.microsoft.com/office/drawing/2014/main" id="{2CE707BF-36A3-71A5-D0D4-3954B05D28C4}"/>
              </a:ext>
            </a:extLst>
          </p:cNvPr>
          <p:cNvSpPr/>
          <p:nvPr/>
        </p:nvSpPr>
        <p:spPr>
          <a:xfrm>
            <a:off x="8338961" y="2561726"/>
            <a:ext cx="2211827" cy="3240723"/>
          </a:xfrm>
          <a:prstGeom prst="roundRect">
            <a:avLst/>
          </a:prstGeom>
          <a:solidFill>
            <a:srgbClr val="8CA0AF">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000" b="1" dirty="0">
              <a:latin typeface="Segoe UI Semibold" panose="020B0702040204020203" pitchFamily="34" charset="0"/>
              <a:cs typeface="Segoe UI Semibold" panose="020B0702040204020203" pitchFamily="34" charset="0"/>
            </a:endParaRPr>
          </a:p>
          <a:p>
            <a:pPr algn="ctr"/>
            <a:r>
              <a:rPr lang="en-US" sz="2000" b="1" dirty="0">
                <a:latin typeface="Segoe UI Semibold" panose="020B0702040204020203" pitchFamily="34" charset="0"/>
                <a:cs typeface="Segoe UI Semibold" panose="020B0702040204020203" pitchFamily="34" charset="0"/>
              </a:rPr>
              <a:t>Yukon Transboundary</a:t>
            </a:r>
          </a:p>
          <a:p>
            <a:pPr algn="ctr"/>
            <a:endParaRPr lang="en-US" b="1" dirty="0"/>
          </a:p>
        </p:txBody>
      </p:sp>
      <p:cxnSp>
        <p:nvCxnSpPr>
          <p:cNvPr id="8" name="Connector: Curved 41">
            <a:extLst>
              <a:ext uri="{FF2B5EF4-FFF2-40B4-BE49-F238E27FC236}">
                <a16:creationId xmlns:a16="http://schemas.microsoft.com/office/drawing/2014/main" id="{E6F7FF46-1BFD-F7F2-084B-9498CCC964CA}"/>
              </a:ext>
            </a:extLst>
          </p:cNvPr>
          <p:cNvCxnSpPr>
            <a:cxnSpLocks/>
            <a:stCxn id="27" idx="2"/>
            <a:endCxn id="13" idx="0"/>
          </p:cNvCxnSpPr>
          <p:nvPr/>
        </p:nvCxnSpPr>
        <p:spPr>
          <a:xfrm rot="5400000">
            <a:off x="2883492" y="1010559"/>
            <a:ext cx="528580" cy="2554539"/>
          </a:xfrm>
          <a:prstGeom prst="bentConnector3">
            <a:avLst>
              <a:gd name="adj1" fmla="val 50000"/>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9" name="Connector: Curved 43">
            <a:extLst>
              <a:ext uri="{FF2B5EF4-FFF2-40B4-BE49-F238E27FC236}">
                <a16:creationId xmlns:a16="http://schemas.microsoft.com/office/drawing/2014/main" id="{9C2C2586-A2FD-3EB1-65F8-133BDDC5CAFB}"/>
              </a:ext>
            </a:extLst>
          </p:cNvPr>
          <p:cNvCxnSpPr>
            <a:cxnSpLocks/>
            <a:stCxn id="27" idx="2"/>
            <a:endCxn id="32" idx="0"/>
          </p:cNvCxnSpPr>
          <p:nvPr/>
        </p:nvCxnSpPr>
        <p:spPr>
          <a:xfrm rot="5400000">
            <a:off x="4154315" y="2290990"/>
            <a:ext cx="538188" cy="3285"/>
          </a:xfrm>
          <a:prstGeom prst="bentConnector3">
            <a:avLst>
              <a:gd name="adj1" fmla="val 50000"/>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10" name="Connector: Curved 47">
            <a:extLst>
              <a:ext uri="{FF2B5EF4-FFF2-40B4-BE49-F238E27FC236}">
                <a16:creationId xmlns:a16="http://schemas.microsoft.com/office/drawing/2014/main" id="{989FF7CB-03DB-1430-EA88-298656F1A9C2}"/>
              </a:ext>
            </a:extLst>
          </p:cNvPr>
          <p:cNvCxnSpPr>
            <a:cxnSpLocks/>
          </p:cNvCxnSpPr>
          <p:nvPr/>
        </p:nvCxnSpPr>
        <p:spPr>
          <a:xfrm rot="5400000">
            <a:off x="6848167" y="2422657"/>
            <a:ext cx="273898" cy="4240"/>
          </a:xfrm>
          <a:prstGeom prst="bentConnector3">
            <a:avLst>
              <a:gd name="adj1" fmla="val 1314"/>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cxnSp>
        <p:nvCxnSpPr>
          <p:cNvPr id="11" name="Connector: Curved 50">
            <a:extLst>
              <a:ext uri="{FF2B5EF4-FFF2-40B4-BE49-F238E27FC236}">
                <a16:creationId xmlns:a16="http://schemas.microsoft.com/office/drawing/2014/main" id="{C2EFA961-7843-7700-6C16-553CDAA6D673}"/>
              </a:ext>
            </a:extLst>
          </p:cNvPr>
          <p:cNvCxnSpPr>
            <a:cxnSpLocks/>
          </p:cNvCxnSpPr>
          <p:nvPr/>
        </p:nvCxnSpPr>
        <p:spPr>
          <a:xfrm>
            <a:off x="4421765" y="2287828"/>
            <a:ext cx="5014737" cy="270434"/>
          </a:xfrm>
          <a:prstGeom prst="bentConnector2">
            <a:avLst/>
          </a:prstGeom>
          <a:ln>
            <a:solidFill>
              <a:srgbClr val="3E454B"/>
            </a:solidFill>
          </a:ln>
          <a:effectLst/>
        </p:spPr>
        <p:style>
          <a:lnRef idx="2">
            <a:schemeClr val="accent1"/>
          </a:lnRef>
          <a:fillRef idx="0">
            <a:schemeClr val="accent1"/>
          </a:fillRef>
          <a:effectRef idx="1">
            <a:schemeClr val="accent1"/>
          </a:effectRef>
          <a:fontRef idx="minor">
            <a:schemeClr val="tx1"/>
          </a:fontRef>
        </p:style>
      </p:cxnSp>
      <p:grpSp>
        <p:nvGrpSpPr>
          <p:cNvPr id="12" name="Group 7">
            <a:extLst>
              <a:ext uri="{FF2B5EF4-FFF2-40B4-BE49-F238E27FC236}">
                <a16:creationId xmlns:a16="http://schemas.microsoft.com/office/drawing/2014/main" id="{894E5A9F-1A30-67E5-4A4C-E02B800F4F9F}"/>
              </a:ext>
            </a:extLst>
          </p:cNvPr>
          <p:cNvGrpSpPr/>
          <p:nvPr/>
        </p:nvGrpSpPr>
        <p:grpSpPr>
          <a:xfrm>
            <a:off x="-2" y="1227546"/>
            <a:ext cx="12192002" cy="795992"/>
            <a:chOff x="-1" y="1227546"/>
            <a:chExt cx="12042292" cy="795992"/>
          </a:xfrm>
        </p:grpSpPr>
        <p:sp>
          <p:nvSpPr>
            <p:cNvPr id="13" name="Arrow: Pentagon 25">
              <a:extLst>
                <a:ext uri="{FF2B5EF4-FFF2-40B4-BE49-F238E27FC236}">
                  <a16:creationId xmlns:a16="http://schemas.microsoft.com/office/drawing/2014/main" id="{C64709EA-9AE1-3AD2-45B7-1CA0D24299F3}"/>
                </a:ext>
              </a:extLst>
            </p:cNvPr>
            <p:cNvSpPr/>
            <p:nvPr/>
          </p:nvSpPr>
          <p:spPr>
            <a:xfrm>
              <a:off x="-1" y="1227546"/>
              <a:ext cx="3180744" cy="786384"/>
            </a:xfrm>
            <a:prstGeom prst="homePlate">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UI Semilight" panose="020B0402040204020203" pitchFamily="34" charset="0"/>
                  <a:cs typeface="Segoe UI Semilight" panose="020B0402040204020203" pitchFamily="34" charset="0"/>
                </a:rPr>
                <a:t>Introduction</a:t>
              </a:r>
            </a:p>
          </p:txBody>
        </p:sp>
        <p:sp>
          <p:nvSpPr>
            <p:cNvPr id="14" name="Arrow: Chevron 26">
              <a:extLst>
                <a:ext uri="{FF2B5EF4-FFF2-40B4-BE49-F238E27FC236}">
                  <a16:creationId xmlns:a16="http://schemas.microsoft.com/office/drawing/2014/main" id="{C27581D9-6856-6975-B5D2-B9453B6E071D}"/>
                </a:ext>
              </a:extLst>
            </p:cNvPr>
            <p:cNvSpPr/>
            <p:nvPr/>
          </p:nvSpPr>
          <p:spPr>
            <a:xfrm>
              <a:off x="2972442" y="1237154"/>
              <a:ext cx="3184910" cy="786384"/>
            </a:xfrm>
            <a:prstGeom prst="chevron">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latin typeface="Segoe UI Semilight" panose="020B0402040204020203" pitchFamily="34" charset="0"/>
                  <a:cs typeface="Segoe UI Semilight" panose="020B0402040204020203" pitchFamily="34" charset="0"/>
                </a:rPr>
                <a:t>Area Outlooks</a:t>
              </a:r>
              <a:endParaRPr lang="en-US" sz="1600">
                <a:solidFill>
                  <a:schemeClr val="tx1"/>
                </a:solidFill>
              </a:endParaRPr>
            </a:p>
          </p:txBody>
        </p:sp>
        <p:sp>
          <p:nvSpPr>
            <p:cNvPr id="15" name="Arrow: Chevron 29">
              <a:extLst>
                <a:ext uri="{FF2B5EF4-FFF2-40B4-BE49-F238E27FC236}">
                  <a16:creationId xmlns:a16="http://schemas.microsoft.com/office/drawing/2014/main" id="{357FB5CE-DD50-28BA-BAA3-2944009B18BD}"/>
                </a:ext>
              </a:extLst>
            </p:cNvPr>
            <p:cNvSpPr/>
            <p:nvPr/>
          </p:nvSpPr>
          <p:spPr>
            <a:xfrm>
              <a:off x="5913641" y="1227546"/>
              <a:ext cx="3184910" cy="786384"/>
            </a:xfrm>
            <a:prstGeom prst="chevron">
              <a:avLst/>
            </a:pr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UI Semilight" panose="020B0402040204020203" pitchFamily="34" charset="0"/>
                  <a:cs typeface="Segoe UI Semilight" panose="020B0402040204020203" pitchFamily="34" charset="0"/>
                </a:rPr>
                <a:t>Discussion</a:t>
              </a:r>
              <a:endParaRPr lang="en-US" sz="1600" dirty="0">
                <a:solidFill>
                  <a:schemeClr val="tx1"/>
                </a:solidFill>
              </a:endParaRPr>
            </a:p>
          </p:txBody>
        </p:sp>
        <p:sp>
          <p:nvSpPr>
            <p:cNvPr id="16" name="Arrow: Chevron 6">
              <a:extLst>
                <a:ext uri="{FF2B5EF4-FFF2-40B4-BE49-F238E27FC236}">
                  <a16:creationId xmlns:a16="http://schemas.microsoft.com/office/drawing/2014/main" id="{63C1D673-0229-2486-E5ED-AF26C3F2DAFD}"/>
                </a:ext>
              </a:extLst>
            </p:cNvPr>
            <p:cNvSpPr/>
            <p:nvPr/>
          </p:nvSpPr>
          <p:spPr>
            <a:xfrm>
              <a:off x="8848591" y="1237154"/>
              <a:ext cx="3193700" cy="786384"/>
            </a:xfrm>
            <a:custGeom>
              <a:avLst/>
              <a:gdLst>
                <a:gd name="connsiteX0" fmla="*/ 0 w 3184910"/>
                <a:gd name="connsiteY0" fmla="*/ 0 h 786384"/>
                <a:gd name="connsiteX1" fmla="*/ 2791718 w 3184910"/>
                <a:gd name="connsiteY1" fmla="*/ 0 h 786384"/>
                <a:gd name="connsiteX2" fmla="*/ 3184910 w 3184910"/>
                <a:gd name="connsiteY2" fmla="*/ 393192 h 786384"/>
                <a:gd name="connsiteX3" fmla="*/ 2791718 w 3184910"/>
                <a:gd name="connsiteY3" fmla="*/ 786384 h 786384"/>
                <a:gd name="connsiteX4" fmla="*/ 0 w 3184910"/>
                <a:gd name="connsiteY4" fmla="*/ 786384 h 786384"/>
                <a:gd name="connsiteX5" fmla="*/ 393192 w 3184910"/>
                <a:gd name="connsiteY5" fmla="*/ 393192 h 786384"/>
                <a:gd name="connsiteX6" fmla="*/ 0 w 3184910"/>
                <a:gd name="connsiteY6" fmla="*/ 0 h 786384"/>
                <a:gd name="connsiteX0" fmla="*/ 0 w 2791718"/>
                <a:gd name="connsiteY0" fmla="*/ 0 h 786384"/>
                <a:gd name="connsiteX1" fmla="*/ 2791718 w 2791718"/>
                <a:gd name="connsiteY1" fmla="*/ 0 h 786384"/>
                <a:gd name="connsiteX2" fmla="*/ 2791718 w 2791718"/>
                <a:gd name="connsiteY2" fmla="*/ 786384 h 786384"/>
                <a:gd name="connsiteX3" fmla="*/ 0 w 2791718"/>
                <a:gd name="connsiteY3" fmla="*/ 786384 h 786384"/>
                <a:gd name="connsiteX4" fmla="*/ 393192 w 2791718"/>
                <a:gd name="connsiteY4" fmla="*/ 393192 h 786384"/>
                <a:gd name="connsiteX5" fmla="*/ 0 w 2791718"/>
                <a:gd name="connsiteY5" fmla="*/ 0 h 786384"/>
                <a:gd name="connsiteX0" fmla="*/ 0 w 3178217"/>
                <a:gd name="connsiteY0" fmla="*/ 0 h 786384"/>
                <a:gd name="connsiteX1" fmla="*/ 3178217 w 3178217"/>
                <a:gd name="connsiteY1" fmla="*/ 9427 h 786384"/>
                <a:gd name="connsiteX2" fmla="*/ 2791718 w 3178217"/>
                <a:gd name="connsiteY2" fmla="*/ 786384 h 786384"/>
                <a:gd name="connsiteX3" fmla="*/ 0 w 3178217"/>
                <a:gd name="connsiteY3" fmla="*/ 786384 h 786384"/>
                <a:gd name="connsiteX4" fmla="*/ 393192 w 3178217"/>
                <a:gd name="connsiteY4" fmla="*/ 393192 h 786384"/>
                <a:gd name="connsiteX5" fmla="*/ 0 w 3178217"/>
                <a:gd name="connsiteY5" fmla="*/ 0 h 786384"/>
                <a:gd name="connsiteX0" fmla="*/ 0 w 3215925"/>
                <a:gd name="connsiteY0" fmla="*/ 0 h 786384"/>
                <a:gd name="connsiteX1" fmla="*/ 3178217 w 3215925"/>
                <a:gd name="connsiteY1" fmla="*/ 9427 h 786384"/>
                <a:gd name="connsiteX2" fmla="*/ 3215925 w 3215925"/>
                <a:gd name="connsiteY2" fmla="*/ 776957 h 786384"/>
                <a:gd name="connsiteX3" fmla="*/ 0 w 3215925"/>
                <a:gd name="connsiteY3" fmla="*/ 786384 h 786384"/>
                <a:gd name="connsiteX4" fmla="*/ 393192 w 3215925"/>
                <a:gd name="connsiteY4" fmla="*/ 393192 h 786384"/>
                <a:gd name="connsiteX5" fmla="*/ 0 w 3215925"/>
                <a:gd name="connsiteY5" fmla="*/ 0 h 786384"/>
                <a:gd name="connsiteX0" fmla="*/ 0 w 3193700"/>
                <a:gd name="connsiteY0" fmla="*/ 0 h 786384"/>
                <a:gd name="connsiteX1" fmla="*/ 3178217 w 3193700"/>
                <a:gd name="connsiteY1" fmla="*/ 9427 h 786384"/>
                <a:gd name="connsiteX2" fmla="*/ 3193700 w 3193700"/>
                <a:gd name="connsiteY2" fmla="*/ 780132 h 786384"/>
                <a:gd name="connsiteX3" fmla="*/ 0 w 3193700"/>
                <a:gd name="connsiteY3" fmla="*/ 786384 h 786384"/>
                <a:gd name="connsiteX4" fmla="*/ 393192 w 3193700"/>
                <a:gd name="connsiteY4" fmla="*/ 393192 h 786384"/>
                <a:gd name="connsiteX5" fmla="*/ 0 w 3193700"/>
                <a:gd name="connsiteY5" fmla="*/ 0 h 786384"/>
                <a:gd name="connsiteX0" fmla="*/ 0 w 3193700"/>
                <a:gd name="connsiteY0" fmla="*/ 3273 h 789657"/>
                <a:gd name="connsiteX1" fmla="*/ 3178217 w 3193700"/>
                <a:gd name="connsiteY1" fmla="*/ 0 h 789657"/>
                <a:gd name="connsiteX2" fmla="*/ 3193700 w 3193700"/>
                <a:gd name="connsiteY2" fmla="*/ 783405 h 789657"/>
                <a:gd name="connsiteX3" fmla="*/ 0 w 3193700"/>
                <a:gd name="connsiteY3" fmla="*/ 789657 h 789657"/>
                <a:gd name="connsiteX4" fmla="*/ 393192 w 3193700"/>
                <a:gd name="connsiteY4" fmla="*/ 396465 h 789657"/>
                <a:gd name="connsiteX5" fmla="*/ 0 w 3193700"/>
                <a:gd name="connsiteY5" fmla="*/ 3273 h 789657"/>
                <a:gd name="connsiteX0" fmla="*/ 0 w 3193700"/>
                <a:gd name="connsiteY0" fmla="*/ 0 h 786384"/>
                <a:gd name="connsiteX1" fmla="*/ 3184567 w 3193700"/>
                <a:gd name="connsiteY1" fmla="*/ 6252 h 786384"/>
                <a:gd name="connsiteX2" fmla="*/ 3193700 w 3193700"/>
                <a:gd name="connsiteY2" fmla="*/ 780132 h 786384"/>
                <a:gd name="connsiteX3" fmla="*/ 0 w 3193700"/>
                <a:gd name="connsiteY3" fmla="*/ 786384 h 786384"/>
                <a:gd name="connsiteX4" fmla="*/ 393192 w 3193700"/>
                <a:gd name="connsiteY4" fmla="*/ 393192 h 786384"/>
                <a:gd name="connsiteX5" fmla="*/ 0 w 3193700"/>
                <a:gd name="connsiteY5" fmla="*/ 0 h 78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3700" h="786384">
                  <a:moveTo>
                    <a:pt x="0" y="0"/>
                  </a:moveTo>
                  <a:lnTo>
                    <a:pt x="3184567" y="6252"/>
                  </a:lnTo>
                  <a:lnTo>
                    <a:pt x="3193700" y="780132"/>
                  </a:lnTo>
                  <a:lnTo>
                    <a:pt x="0" y="786384"/>
                  </a:lnTo>
                  <a:lnTo>
                    <a:pt x="393192" y="393192"/>
                  </a:lnTo>
                  <a:lnTo>
                    <a:pt x="0" y="0"/>
                  </a:lnTo>
                  <a:close/>
                </a:path>
              </a:pathLst>
            </a:custGeom>
            <a:solidFill>
              <a:srgbClr val="3E454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UI Semilight" panose="020B0402040204020203" pitchFamily="34" charset="0"/>
                  <a:cs typeface="Segoe UI Semilight" panose="020B0402040204020203" pitchFamily="34" charset="0"/>
                </a:rPr>
                <a:t>Conclusion</a:t>
              </a:r>
              <a:endParaRPr lang="en-US" sz="1600" dirty="0">
                <a:solidFill>
                  <a:schemeClr val="tx1"/>
                </a:solidFill>
              </a:endParaRPr>
            </a:p>
          </p:txBody>
        </p:sp>
      </p:grpSp>
      <p:sp>
        <p:nvSpPr>
          <p:cNvPr id="17" name="TextBox 36">
            <a:extLst>
              <a:ext uri="{FF2B5EF4-FFF2-40B4-BE49-F238E27FC236}">
                <a16:creationId xmlns:a16="http://schemas.microsoft.com/office/drawing/2014/main" id="{B2CE25DB-E00E-57F6-F7FD-FB6A15DFC3BA}"/>
              </a:ext>
            </a:extLst>
          </p:cNvPr>
          <p:cNvSpPr txBox="1"/>
          <p:nvPr/>
        </p:nvSpPr>
        <p:spPr>
          <a:xfrm>
            <a:off x="1168919" y="3732455"/>
            <a:ext cx="1563327"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
        <p:nvSpPr>
          <p:cNvPr id="18" name="TextBox 40">
            <a:extLst>
              <a:ext uri="{FF2B5EF4-FFF2-40B4-BE49-F238E27FC236}">
                <a16:creationId xmlns:a16="http://schemas.microsoft.com/office/drawing/2014/main" id="{DC6F88D4-249F-288E-1109-FEC2AAF3C135}"/>
              </a:ext>
            </a:extLst>
          </p:cNvPr>
          <p:cNvSpPr txBox="1"/>
          <p:nvPr/>
        </p:nvSpPr>
        <p:spPr>
          <a:xfrm>
            <a:off x="3636815" y="3732455"/>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
        <p:nvSpPr>
          <p:cNvPr id="19" name="TextBox 42">
            <a:extLst>
              <a:ext uri="{FF2B5EF4-FFF2-40B4-BE49-F238E27FC236}">
                <a16:creationId xmlns:a16="http://schemas.microsoft.com/office/drawing/2014/main" id="{7CFB8B25-57EB-284A-85D8-B49771A97444}"/>
              </a:ext>
            </a:extLst>
          </p:cNvPr>
          <p:cNvSpPr txBox="1"/>
          <p:nvPr/>
        </p:nvSpPr>
        <p:spPr>
          <a:xfrm>
            <a:off x="6096000" y="3732454"/>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
        <p:nvSpPr>
          <p:cNvPr id="20" name="TextBox 44">
            <a:extLst>
              <a:ext uri="{FF2B5EF4-FFF2-40B4-BE49-F238E27FC236}">
                <a16:creationId xmlns:a16="http://schemas.microsoft.com/office/drawing/2014/main" id="{5276C3D3-81C3-3678-D774-AAD41A67CB5A}"/>
              </a:ext>
            </a:extLst>
          </p:cNvPr>
          <p:cNvSpPr txBox="1"/>
          <p:nvPr/>
        </p:nvSpPr>
        <p:spPr>
          <a:xfrm>
            <a:off x="8578032" y="3732454"/>
            <a:ext cx="1887578"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Chinook</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Chum</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Coho</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Sockeye</a:t>
            </a:r>
          </a:p>
          <a:p>
            <a:pPr marL="285750" indent="-285750">
              <a:buFont typeface="Arial" panose="020B0604020202020204" pitchFamily="34" charset="0"/>
              <a:buChar char="•"/>
            </a:pPr>
            <a:r>
              <a:rPr lang="en-US" sz="1700" dirty="0">
                <a:solidFill>
                  <a:srgbClr val="FFFFFF"/>
                </a:solidFill>
                <a:latin typeface="Segoe UI Semilight" panose="020B0402040204020203" pitchFamily="34" charset="0"/>
                <a:cs typeface="Segoe UI Semilight" panose="020B0402040204020203" pitchFamily="34" charset="0"/>
              </a:rPr>
              <a:t>Pink</a:t>
            </a:r>
          </a:p>
        </p:txBody>
      </p:sp>
    </p:spTree>
    <p:extLst>
      <p:ext uri="{BB962C8B-B14F-4D97-AF65-F5344CB8AC3E}">
        <p14:creationId xmlns:p14="http://schemas.microsoft.com/office/powerpoint/2010/main" val="2613814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20</a:t>
            </a:fld>
            <a:endParaRPr lang="en-US" altLang="en-US"/>
          </a:p>
        </p:txBody>
      </p:sp>
      <p:sp>
        <p:nvSpPr>
          <p:cNvPr id="9" name="Content Placeholder 2">
            <a:extLst>
              <a:ext uri="{FF2B5EF4-FFF2-40B4-BE49-F238E27FC236}">
                <a16:creationId xmlns:a16="http://schemas.microsoft.com/office/drawing/2014/main" id="{1DF6DFD5-A08F-92ED-4230-355AFE7AE57B}"/>
              </a:ext>
            </a:extLst>
          </p:cNvPr>
          <p:cNvSpPr txBox="1">
            <a:spLocks/>
          </p:cNvSpPr>
          <p:nvPr/>
        </p:nvSpPr>
        <p:spPr>
          <a:xfrm>
            <a:off x="1067008" y="1508611"/>
            <a:ext cx="10207450" cy="3986339"/>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000"/>
              </a:spcBef>
              <a:spcAft>
                <a:spcPts val="1000"/>
              </a:spcAft>
            </a:pPr>
            <a:r>
              <a:rPr lang="en-US" sz="2000" dirty="0">
                <a:latin typeface="Segoe UI Semilight" panose="020B0402040204020203" pitchFamily="34" charset="0"/>
                <a:cs typeface="Segoe UI Semilight" panose="020B0402040204020203" pitchFamily="34" charset="0"/>
              </a:rPr>
              <a:t>A salmon ‘stock management unit’ (SMU) is a ‘group of one or more conservation units (CUs) that are managed together with the objective of achieving a joint status, meaning harvest control rules would apply to the aggregate in most cases.</a:t>
            </a:r>
          </a:p>
          <a:p>
            <a:pPr>
              <a:lnSpc>
                <a:spcPct val="90000"/>
              </a:lnSpc>
              <a:spcBef>
                <a:spcPts val="1000"/>
              </a:spcBef>
              <a:spcAft>
                <a:spcPts val="1000"/>
              </a:spcAft>
            </a:pPr>
            <a:r>
              <a:rPr lang="en-US" sz="2000" dirty="0">
                <a:latin typeface="Segoe UI Semilight" panose="020B0402040204020203" pitchFamily="34" charset="0"/>
                <a:cs typeface="Segoe UI Semilight" panose="020B0402040204020203" pitchFamily="34" charset="0"/>
              </a:rPr>
              <a:t>Use of SMUs does not preclude considerations related to conserving CU-level diversity but rather is a practical aggregation of CUs for harvest planning and reporting purposes.  It is the scale at which harvest management plans or management and assessment procedures, are developed in Integrated Fisheries Management Plans (IFMPs)</a:t>
            </a:r>
          </a:p>
          <a:p>
            <a:pPr>
              <a:lnSpc>
                <a:spcPct val="90000"/>
              </a:lnSpc>
              <a:spcBef>
                <a:spcPts val="1000"/>
              </a:spcBef>
              <a:spcAft>
                <a:spcPts val="1000"/>
              </a:spcAft>
            </a:pPr>
            <a:r>
              <a:rPr lang="en-US" sz="2000" dirty="0">
                <a:latin typeface="Segoe UI Semilight" panose="020B0402040204020203" pitchFamily="34" charset="0"/>
                <a:cs typeface="Segoe UI Semilight" panose="020B0402040204020203" pitchFamily="34" charset="0"/>
              </a:rPr>
              <a:t>In many cases, elements of the Precautionary Approach are implemented at finer scales of organization within a SMU.</a:t>
            </a:r>
          </a:p>
        </p:txBody>
      </p:sp>
      <p:sp>
        <p:nvSpPr>
          <p:cNvPr id="10" name="Title 1">
            <a:extLst>
              <a:ext uri="{FF2B5EF4-FFF2-40B4-BE49-F238E27FC236}">
                <a16:creationId xmlns:a16="http://schemas.microsoft.com/office/drawing/2014/main" id="{854209C4-65A0-F779-24C2-299481AFEEA1}"/>
              </a:ext>
            </a:extLst>
          </p:cNvPr>
          <p:cNvSpPr txBox="1">
            <a:spLocks/>
          </p:cNvSpPr>
          <p:nvPr/>
        </p:nvSpPr>
        <p:spPr>
          <a:xfrm>
            <a:off x="1067008" y="1037123"/>
            <a:ext cx="50289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Stock Management Units</a:t>
            </a:r>
          </a:p>
        </p:txBody>
      </p:sp>
      <p:sp>
        <p:nvSpPr>
          <p:cNvPr id="3" name="Content Placeholder 13">
            <a:extLst>
              <a:ext uri="{FF2B5EF4-FFF2-40B4-BE49-F238E27FC236}">
                <a16:creationId xmlns:a16="http://schemas.microsoft.com/office/drawing/2014/main" id="{87CD96E4-C84F-9692-BBD6-47A6EEAF2FA1}"/>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76139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21</a:t>
            </a:fld>
            <a:endParaRPr lang="en-US" altLang="en-US"/>
          </a:p>
        </p:txBody>
      </p:sp>
      <p:sp>
        <p:nvSpPr>
          <p:cNvPr id="3" name="Content Placeholder 2">
            <a:extLst>
              <a:ext uri="{FF2B5EF4-FFF2-40B4-BE49-F238E27FC236}">
                <a16:creationId xmlns:a16="http://schemas.microsoft.com/office/drawing/2014/main" id="{9EEC5749-EC74-B012-5039-08961CC9678C}"/>
              </a:ext>
            </a:extLst>
          </p:cNvPr>
          <p:cNvSpPr txBox="1">
            <a:spLocks/>
          </p:cNvSpPr>
          <p:nvPr/>
        </p:nvSpPr>
        <p:spPr>
          <a:xfrm>
            <a:off x="1067008" y="1666843"/>
            <a:ext cx="10311145" cy="3103073"/>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1000"/>
              </a:spcBef>
              <a:spcAft>
                <a:spcPts val="1000"/>
              </a:spcAft>
            </a:pPr>
            <a:r>
              <a:rPr lang="en-US" sz="2000" dirty="0">
                <a:latin typeface="Segoe UI Semilight" panose="020B0402040204020203" pitchFamily="34" charset="0"/>
                <a:cs typeface="Segoe UI Semilight" panose="020B0402040204020203" pitchFamily="34" charset="0"/>
              </a:rPr>
              <a:t>The purpose of a stock forecast or outlook is to provide information to harvest managers to potentially adjust harvest plans according to the expected stock abundance.  </a:t>
            </a:r>
          </a:p>
          <a:p>
            <a:pPr>
              <a:lnSpc>
                <a:spcPct val="90000"/>
              </a:lnSpc>
              <a:spcBef>
                <a:spcPts val="1000"/>
              </a:spcBef>
              <a:spcAft>
                <a:spcPts val="1000"/>
              </a:spcAft>
            </a:pPr>
            <a:r>
              <a:rPr lang="en-US" sz="2000" dirty="0">
                <a:latin typeface="Segoe UI Semilight" panose="020B0402040204020203" pitchFamily="34" charset="0"/>
                <a:cs typeface="Segoe UI Semilight" panose="020B0402040204020203" pitchFamily="34" charset="0"/>
              </a:rPr>
              <a:t>Where biological benchmarks and/or limit reference points are defined for CUs or SMUs, they are noted in the final Outlook document.  Similarly, if  management targets are in place they are identified.  </a:t>
            </a:r>
          </a:p>
          <a:p>
            <a:pPr>
              <a:lnSpc>
                <a:spcPct val="90000"/>
              </a:lnSpc>
              <a:spcBef>
                <a:spcPts val="1000"/>
              </a:spcBef>
              <a:spcAft>
                <a:spcPts val="1000"/>
              </a:spcAft>
            </a:pPr>
            <a:r>
              <a:rPr lang="en-US" sz="2000" dirty="0">
                <a:latin typeface="Segoe UI Semilight" panose="020B0402040204020203" pitchFamily="34" charset="0"/>
                <a:cs typeface="Segoe UI Semilight" panose="020B0402040204020203" pitchFamily="34" charset="0"/>
              </a:rPr>
              <a:t>Lack of these references is a gap, and work is on-going to develop methods and complete the analyses to define these references. </a:t>
            </a:r>
          </a:p>
        </p:txBody>
      </p:sp>
      <p:sp>
        <p:nvSpPr>
          <p:cNvPr id="4" name="Title 1">
            <a:extLst>
              <a:ext uri="{FF2B5EF4-FFF2-40B4-BE49-F238E27FC236}">
                <a16:creationId xmlns:a16="http://schemas.microsoft.com/office/drawing/2014/main" id="{48B44911-F416-720E-437C-2F3A11B3AED7}"/>
              </a:ext>
            </a:extLst>
          </p:cNvPr>
          <p:cNvSpPr txBox="1">
            <a:spLocks/>
          </p:cNvSpPr>
          <p:nvPr/>
        </p:nvSpPr>
        <p:spPr>
          <a:xfrm>
            <a:off x="1067008" y="1037123"/>
            <a:ext cx="75181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Biological and Management References</a:t>
            </a:r>
          </a:p>
        </p:txBody>
      </p:sp>
      <p:sp>
        <p:nvSpPr>
          <p:cNvPr id="5" name="Content Placeholder 13">
            <a:extLst>
              <a:ext uri="{FF2B5EF4-FFF2-40B4-BE49-F238E27FC236}">
                <a16:creationId xmlns:a16="http://schemas.microsoft.com/office/drawing/2014/main" id="{FE0F6370-C816-4F2C-092B-1C5ACB8FC190}"/>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2378188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22</a:t>
            </a:fld>
            <a:endParaRPr lang="en-US" altLang="en-US"/>
          </a:p>
        </p:txBody>
      </p:sp>
      <p:pic>
        <p:nvPicPr>
          <p:cNvPr id="5" name="Picture 4" descr="Benchmarks and biological status zones to be determined for each CU">
            <a:extLst>
              <a:ext uri="{FF2B5EF4-FFF2-40B4-BE49-F238E27FC236}">
                <a16:creationId xmlns:a16="http://schemas.microsoft.com/office/drawing/2014/main" id="{B8FFA024-945B-00B1-47B0-BE7BA4B4D2ED}"/>
              </a:ext>
            </a:extLst>
          </p:cNvPr>
          <p:cNvPicPr/>
          <p:nvPr/>
        </p:nvPicPr>
        <p:blipFill rotWithShape="1">
          <a:blip r:embed="rId3">
            <a:extLst>
              <a:ext uri="{28A0092B-C50C-407E-A947-70E740481C1C}">
                <a14:useLocalDpi xmlns:a14="http://schemas.microsoft.com/office/drawing/2010/main" val="0"/>
              </a:ext>
            </a:extLst>
          </a:blip>
          <a:srcRect t="17362"/>
          <a:stretch/>
        </p:blipFill>
        <p:spPr bwMode="auto">
          <a:xfrm>
            <a:off x="2475982" y="2087631"/>
            <a:ext cx="7240033" cy="3455471"/>
          </a:xfrm>
          <a:prstGeom prst="rect">
            <a:avLst/>
          </a:prstGeom>
          <a:noFill/>
          <a:ln>
            <a:noFill/>
          </a:ln>
          <a:extLst>
            <a:ext uri="{53640926-AAD7-44D8-BBD7-CCE9431645EC}">
              <a14:shadowObscured xmlns:a14="http://schemas.microsoft.com/office/drawing/2010/main"/>
            </a:ext>
          </a:extLst>
        </p:spPr>
      </p:pic>
      <p:sp>
        <p:nvSpPr>
          <p:cNvPr id="6" name="Title 1">
            <a:extLst>
              <a:ext uri="{FF2B5EF4-FFF2-40B4-BE49-F238E27FC236}">
                <a16:creationId xmlns:a16="http://schemas.microsoft.com/office/drawing/2014/main" id="{6CB1CEE1-5EA3-CFC3-A56D-98CDA9934814}"/>
              </a:ext>
            </a:extLst>
          </p:cNvPr>
          <p:cNvSpPr txBox="1">
            <a:spLocks/>
          </p:cNvSpPr>
          <p:nvPr/>
        </p:nvSpPr>
        <p:spPr>
          <a:xfrm>
            <a:off x="461818" y="1065516"/>
            <a:ext cx="11268363" cy="111367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For implementation of the Wild Salmon Policy, the status of salmon Conservation Units (CU) is assessed against ‘biological benchmarks’</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3" name="Content Placeholder 13">
            <a:extLst>
              <a:ext uri="{FF2B5EF4-FFF2-40B4-BE49-F238E27FC236}">
                <a16:creationId xmlns:a16="http://schemas.microsoft.com/office/drawing/2014/main" id="{5B31DE45-2951-9D09-9DA4-648A82C8E5E6}"/>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1004372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11850-0A67-2FA0-20C1-71D1509E91ED}"/>
              </a:ext>
            </a:extLst>
          </p:cNvPr>
          <p:cNvSpPr>
            <a:spLocks noGrp="1"/>
          </p:cNvSpPr>
          <p:nvPr>
            <p:ph type="sldNum" sz="quarter" idx="12"/>
          </p:nvPr>
        </p:nvSpPr>
        <p:spPr/>
        <p:txBody>
          <a:bodyPr/>
          <a:lstStyle/>
          <a:p>
            <a:pPr algn="l"/>
            <a:fld id="{A3C1C3F4-7627-499B-A387-D46B6B71D0BD}" type="slidenum">
              <a:rPr lang="en-US" altLang="en-US" smtClean="0"/>
              <a:pPr algn="l"/>
              <a:t>23</a:t>
            </a:fld>
            <a:endParaRPr lang="en-US" altLang="en-US"/>
          </a:p>
        </p:txBody>
      </p:sp>
      <p:pic>
        <p:nvPicPr>
          <p:cNvPr id="5" name="Picture 4" descr="Reference Points and Stock Status Zones"/>
          <p:cNvPicPr/>
          <p:nvPr/>
        </p:nvPicPr>
        <p:blipFill>
          <a:blip r:embed="rId3">
            <a:extLst>
              <a:ext uri="{28A0092B-C50C-407E-A947-70E740481C1C}">
                <a14:useLocalDpi xmlns:a14="http://schemas.microsoft.com/office/drawing/2010/main" val="0"/>
              </a:ext>
            </a:extLst>
          </a:blip>
          <a:srcRect/>
          <a:stretch>
            <a:fillRect/>
          </a:stretch>
        </p:blipFill>
        <p:spPr bwMode="auto">
          <a:xfrm>
            <a:off x="5824120" y="1918194"/>
            <a:ext cx="4993560" cy="375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5EA47C58-B4BB-E7E9-4D03-9DADF4720161}"/>
              </a:ext>
            </a:extLst>
          </p:cNvPr>
          <p:cNvSpPr txBox="1">
            <a:spLocks/>
          </p:cNvSpPr>
          <p:nvPr/>
        </p:nvSpPr>
        <p:spPr>
          <a:xfrm>
            <a:off x="2153668" y="890964"/>
            <a:ext cx="7884663" cy="111367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DFO’s general ‘Precautionary Approach’ </a:t>
            </a:r>
          </a:p>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For harvest management:</a:t>
            </a:r>
            <a:endParaRPr lang="en-CA" altLang="en-US" sz="3000" spc="-85">
              <a:ln w="6350">
                <a:noFill/>
              </a:ln>
              <a:solidFill>
                <a:schemeClr val="tx1">
                  <a:lumMod val="95000"/>
                  <a:lumOff val="5000"/>
                </a:schemeClr>
              </a:solidFill>
              <a:effectLst/>
              <a:ea typeface="ヒラギノ角ゴ Pro W3" pitchFamily="127" charset="-128"/>
            </a:endParaRPr>
          </a:p>
        </p:txBody>
      </p:sp>
      <p:sp>
        <p:nvSpPr>
          <p:cNvPr id="4" name="Content Placeholder 13">
            <a:extLst>
              <a:ext uri="{FF2B5EF4-FFF2-40B4-BE49-F238E27FC236}">
                <a16:creationId xmlns:a16="http://schemas.microsoft.com/office/drawing/2014/main" id="{F74B56E6-E55C-036D-16B1-D79A9E95C0FB}"/>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017908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611850-0A67-2FA0-20C1-71D1509E91ED}"/>
              </a:ext>
            </a:extLst>
          </p:cNvPr>
          <p:cNvSpPr>
            <a:spLocks noGrp="1"/>
          </p:cNvSpPr>
          <p:nvPr>
            <p:ph type="sldNum" sz="quarter" idx="12"/>
          </p:nvPr>
        </p:nvSpPr>
        <p:spPr/>
        <p:txBody>
          <a:bodyPr/>
          <a:lstStyle/>
          <a:p>
            <a:pPr algn="l"/>
            <a:fld id="{A3C1C3F4-7627-499B-A387-D46B6B71D0BD}" type="slidenum">
              <a:rPr lang="en-US" altLang="en-US" smtClean="0"/>
              <a:pPr algn="l"/>
              <a:t>24</a:t>
            </a:fld>
            <a:endParaRPr lang="en-US" altLang="en-US"/>
          </a:p>
        </p:txBody>
      </p:sp>
      <p:sp>
        <p:nvSpPr>
          <p:cNvPr id="3" name="Title 1">
            <a:extLst>
              <a:ext uri="{FF2B5EF4-FFF2-40B4-BE49-F238E27FC236}">
                <a16:creationId xmlns:a16="http://schemas.microsoft.com/office/drawing/2014/main" id="{5EA47C58-B4BB-E7E9-4D03-9DADF4720161}"/>
              </a:ext>
            </a:extLst>
          </p:cNvPr>
          <p:cNvSpPr txBox="1">
            <a:spLocks/>
          </p:cNvSpPr>
          <p:nvPr/>
        </p:nvSpPr>
        <p:spPr>
          <a:xfrm>
            <a:off x="-1283087" y="903665"/>
            <a:ext cx="7899394" cy="645736"/>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ctr">
              <a:lnSpc>
                <a:spcPct val="90000"/>
              </a:lnSpc>
            </a:pPr>
            <a:r>
              <a:rPr lang="en-US" altLang="en-US" sz="3000" spc="-85">
                <a:ln w="6350">
                  <a:noFill/>
                </a:ln>
                <a:solidFill>
                  <a:schemeClr val="tx1">
                    <a:lumMod val="95000"/>
                    <a:lumOff val="5000"/>
                  </a:schemeClr>
                </a:solidFill>
                <a:effectLst/>
                <a:ea typeface="ヒラギノ角ゴ Pro W3" pitchFamily="127" charset="-128"/>
              </a:rPr>
              <a:t>Outlook Categories</a:t>
            </a:r>
            <a:endParaRPr lang="en-CA" altLang="en-US" sz="3000" spc="-85">
              <a:ln w="6350">
                <a:noFill/>
              </a:ln>
              <a:solidFill>
                <a:schemeClr val="tx1">
                  <a:lumMod val="95000"/>
                  <a:lumOff val="5000"/>
                </a:schemeClr>
              </a:solidFill>
              <a:effectLst/>
              <a:ea typeface="ヒラギノ角ゴ Pro W3" pitchFamily="127" charset="-128"/>
            </a:endParaRPr>
          </a:p>
        </p:txBody>
      </p:sp>
      <p:graphicFrame>
        <p:nvGraphicFramePr>
          <p:cNvPr id="9" name="Table 8"/>
          <p:cNvGraphicFramePr>
            <a:graphicFrameLocks noGrp="1"/>
          </p:cNvGraphicFramePr>
          <p:nvPr>
            <p:extLst>
              <p:ext uri="{D42A27DB-BD31-4B8C-83A1-F6EECF244321}">
                <p14:modId xmlns:p14="http://schemas.microsoft.com/office/powerpoint/2010/main" val="983894653"/>
              </p:ext>
            </p:extLst>
          </p:nvPr>
        </p:nvGraphicFramePr>
        <p:xfrm>
          <a:off x="1117213" y="1587502"/>
          <a:ext cx="9987561" cy="3962399"/>
        </p:xfrm>
        <a:graphic>
          <a:graphicData uri="http://schemas.openxmlformats.org/drawingml/2006/table">
            <a:tbl>
              <a:tblPr firstRow="1" firstCol="1" bandRow="1">
                <a:tableStyleId>{5C22544A-7EE6-4342-B048-85BDC9FD1C3A}</a:tableStyleId>
              </a:tblPr>
              <a:tblGrid>
                <a:gridCol w="1660773">
                  <a:extLst>
                    <a:ext uri="{9D8B030D-6E8A-4147-A177-3AD203B41FA5}">
                      <a16:colId xmlns:a16="http://schemas.microsoft.com/office/drawing/2014/main" val="138772484"/>
                    </a:ext>
                  </a:extLst>
                </a:gridCol>
                <a:gridCol w="2210549">
                  <a:extLst>
                    <a:ext uri="{9D8B030D-6E8A-4147-A177-3AD203B41FA5}">
                      <a16:colId xmlns:a16="http://schemas.microsoft.com/office/drawing/2014/main" val="1076172864"/>
                    </a:ext>
                  </a:extLst>
                </a:gridCol>
                <a:gridCol w="2096013">
                  <a:extLst>
                    <a:ext uri="{9D8B030D-6E8A-4147-A177-3AD203B41FA5}">
                      <a16:colId xmlns:a16="http://schemas.microsoft.com/office/drawing/2014/main" val="986120193"/>
                    </a:ext>
                  </a:extLst>
                </a:gridCol>
                <a:gridCol w="1967162">
                  <a:extLst>
                    <a:ext uri="{9D8B030D-6E8A-4147-A177-3AD203B41FA5}">
                      <a16:colId xmlns:a16="http://schemas.microsoft.com/office/drawing/2014/main" val="401176829"/>
                    </a:ext>
                  </a:extLst>
                </a:gridCol>
                <a:gridCol w="2053064">
                  <a:extLst>
                    <a:ext uri="{9D8B030D-6E8A-4147-A177-3AD203B41FA5}">
                      <a16:colId xmlns:a16="http://schemas.microsoft.com/office/drawing/2014/main" val="1798188629"/>
                    </a:ext>
                  </a:extLst>
                </a:gridCol>
              </a:tblGrid>
              <a:tr h="580496">
                <a:tc rowSpan="2">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Outlook </a:t>
                      </a:r>
                    </a:p>
                    <a:p>
                      <a:pPr algn="ctr">
                        <a:spcAft>
                          <a:spcPts val="0"/>
                        </a:spcAft>
                      </a:pPr>
                      <a:r>
                        <a:rPr lang="en-CA" sz="1200">
                          <a:effectLst/>
                          <a:latin typeface="Segoe UI Semibold" panose="020B0702040204020203" pitchFamily="34" charset="0"/>
                          <a:cs typeface="Segoe UI Semibold" panose="020B0702040204020203" pitchFamily="34" charset="0"/>
                        </a:rPr>
                        <a:t>Category</a:t>
                      </a:r>
                    </a:p>
                  </a:txBody>
                  <a:tcPr marL="87407" marR="87407" marT="43703" marB="43703" anchor="ctr">
                    <a:solidFill>
                      <a:srgbClr val="456B87"/>
                    </a:solidFill>
                  </a:tcPr>
                </a:tc>
                <a:tc gridSpan="2">
                  <a:txBody>
                    <a:bodyPr/>
                    <a:lstStyle/>
                    <a:p>
                      <a:pPr algn="ctr">
                        <a:spcAft>
                          <a:spcPts val="0"/>
                        </a:spcAft>
                      </a:pPr>
                      <a:r>
                        <a:rPr lang="en-CA" sz="1200" dirty="0">
                          <a:effectLst/>
                          <a:latin typeface="Segoe UI Semibold" panose="020B0702040204020203" pitchFamily="34" charset="0"/>
                          <a:cs typeface="Segoe UI Semibold" panose="020B0702040204020203" pitchFamily="34" charset="0"/>
                        </a:rPr>
                        <a:t>CUs or SMUs with references</a:t>
                      </a:r>
                    </a:p>
                  </a:txBody>
                  <a:tcPr marL="87407" marR="87407" marT="43703" marB="43703" anchor="ctr">
                    <a:solidFill>
                      <a:srgbClr val="456B87"/>
                    </a:solidFill>
                  </a:tcPr>
                </a:tc>
                <a:tc hMerge="1">
                  <a:txBody>
                    <a:bodyPr/>
                    <a:lstStyle/>
                    <a:p>
                      <a:endParaRPr lang="en-CA"/>
                    </a:p>
                  </a:txBody>
                  <a:tcPr/>
                </a:tc>
                <a:tc gridSpan="2">
                  <a:txBody>
                    <a:bodyPr/>
                    <a:lstStyle/>
                    <a:p>
                      <a:pPr algn="ctr">
                        <a:spcAft>
                          <a:spcPts val="0"/>
                        </a:spcAft>
                      </a:pPr>
                      <a:r>
                        <a:rPr lang="en-CA" sz="1200" dirty="0">
                          <a:effectLst/>
                          <a:latin typeface="Segoe UI Semibold" panose="020B0702040204020203" pitchFamily="34" charset="0"/>
                          <a:cs typeface="Segoe UI Semibold" panose="020B0702040204020203" pitchFamily="34" charset="0"/>
                        </a:rPr>
                        <a:t>Data-Limited CUs or SMUs</a:t>
                      </a:r>
                    </a:p>
                  </a:txBody>
                  <a:tcPr marL="87407" marR="87407" marT="43703" marB="43703" anchor="ctr">
                    <a:solidFill>
                      <a:srgbClr val="456B87"/>
                    </a:solidFill>
                  </a:tcPr>
                </a:tc>
                <a:tc hMerge="1">
                  <a:txBody>
                    <a:bodyPr/>
                    <a:lstStyle/>
                    <a:p>
                      <a:endParaRPr lang="en-CA"/>
                    </a:p>
                  </a:txBody>
                  <a:tcPr/>
                </a:tc>
                <a:extLst>
                  <a:ext uri="{0D108BD9-81ED-4DB2-BD59-A6C34878D82A}">
                    <a16:rowId xmlns:a16="http://schemas.microsoft.com/office/drawing/2014/main" val="1906676828"/>
                  </a:ext>
                </a:extLst>
              </a:tr>
              <a:tr h="623209">
                <a:tc vMerge="1">
                  <a:txBody>
                    <a:bodyPr/>
                    <a:lstStyle/>
                    <a:p>
                      <a:endParaRPr lang="en-CA"/>
                    </a:p>
                  </a:txBody>
                  <a:tcPr/>
                </a:tc>
                <a:tc>
                  <a:txBody>
                    <a:bodyPr/>
                    <a:lstStyle/>
                    <a:p>
                      <a:pPr algn="ctr">
                        <a:spcAft>
                          <a:spcPts val="0"/>
                        </a:spcAft>
                      </a:pPr>
                      <a:r>
                        <a:rPr lang="en-CA" sz="1100" b="1" dirty="0">
                          <a:effectLst/>
                          <a:latin typeface="Segoe UI Semibold" panose="020B0702040204020203" pitchFamily="34" charset="0"/>
                          <a:cs typeface="Segoe UI Semibold" panose="020B0702040204020203" pitchFamily="34" charset="0"/>
                        </a:rPr>
                        <a:t>Wild Salmon Policy</a:t>
                      </a:r>
                    </a:p>
                    <a:p>
                      <a:pPr algn="ctr">
                        <a:spcAft>
                          <a:spcPts val="0"/>
                        </a:spcAft>
                      </a:pPr>
                      <a:r>
                        <a:rPr lang="en-CA" sz="1100" b="0" dirty="0">
                          <a:effectLst/>
                          <a:latin typeface="Segoe UI Semilight" panose="020B0402040204020203" pitchFamily="34" charset="0"/>
                          <a:cs typeface="Segoe UI Semilight" panose="020B0402040204020203" pitchFamily="34" charset="0"/>
                        </a:rPr>
                        <a:t>(CU Level)</a:t>
                      </a:r>
                    </a:p>
                  </a:txBody>
                  <a:tcPr marL="57552" marR="57552" marT="0" marB="0" anchor="ctr">
                    <a:solidFill>
                      <a:srgbClr val="B3C1CD"/>
                    </a:solidFill>
                  </a:tcPr>
                </a:tc>
                <a:tc>
                  <a:txBody>
                    <a:bodyPr/>
                    <a:lstStyle/>
                    <a:p>
                      <a:pPr algn="ctr">
                        <a:spcAft>
                          <a:spcPts val="0"/>
                        </a:spcAft>
                      </a:pPr>
                      <a:r>
                        <a:rPr lang="en-CA" sz="1100" b="1" dirty="0">
                          <a:effectLst/>
                          <a:latin typeface="Segoe UI Semibold" panose="020B0702040204020203" pitchFamily="34" charset="0"/>
                          <a:cs typeface="Segoe UI Semibold" panose="020B0702040204020203" pitchFamily="34" charset="0"/>
                        </a:rPr>
                        <a:t>Precautionary Approach </a:t>
                      </a:r>
                    </a:p>
                    <a:p>
                      <a:pPr algn="ctr">
                        <a:spcAft>
                          <a:spcPts val="0"/>
                        </a:spcAft>
                      </a:pPr>
                      <a:r>
                        <a:rPr lang="en-CA" sz="1100" b="0" dirty="0">
                          <a:effectLst/>
                          <a:latin typeface="Segoe UI Semilight" panose="020B0402040204020203" pitchFamily="34" charset="0"/>
                          <a:cs typeface="Segoe UI Semilight" panose="020B0402040204020203" pitchFamily="34" charset="0"/>
                        </a:rPr>
                        <a:t>(SMU Level)</a:t>
                      </a:r>
                    </a:p>
                  </a:txBody>
                  <a:tcPr marL="57552" marR="57552" marT="0" marB="0" anchor="ctr">
                    <a:solidFill>
                      <a:srgbClr val="B3C1CD"/>
                    </a:solidFill>
                  </a:tcPr>
                </a:tc>
                <a:tc>
                  <a:txBody>
                    <a:bodyPr/>
                    <a:lstStyle/>
                    <a:p>
                      <a:pPr algn="ctr">
                        <a:spcAft>
                          <a:spcPts val="0"/>
                        </a:spcAft>
                      </a:pPr>
                      <a:r>
                        <a:rPr lang="en-CA" sz="1100" b="1" dirty="0">
                          <a:effectLst/>
                          <a:latin typeface="Segoe UI Semibold" panose="020B0702040204020203" pitchFamily="34" charset="0"/>
                          <a:cs typeface="Segoe UI Semibold" panose="020B0702040204020203" pitchFamily="34" charset="0"/>
                        </a:rPr>
                        <a:t>Category </a:t>
                      </a:r>
                    </a:p>
                    <a:p>
                      <a:pPr algn="ctr">
                        <a:spcAft>
                          <a:spcPts val="0"/>
                        </a:spcAft>
                      </a:pPr>
                      <a:r>
                        <a:rPr lang="en-CA" sz="1100" b="1" dirty="0">
                          <a:effectLst/>
                          <a:latin typeface="Segoe UI Semibold" panose="020B0702040204020203" pitchFamily="34" charset="0"/>
                          <a:cs typeface="Segoe UI Semibold" panose="020B0702040204020203" pitchFamily="34" charset="0"/>
                        </a:rPr>
                        <a:t>Definition</a:t>
                      </a:r>
                    </a:p>
                  </a:txBody>
                  <a:tcPr marL="57552" marR="57552" marT="0" marB="0" anchor="ctr">
                    <a:solidFill>
                      <a:srgbClr val="B3C1CD"/>
                    </a:solidFill>
                  </a:tcPr>
                </a:tc>
                <a:tc>
                  <a:txBody>
                    <a:bodyPr/>
                    <a:lstStyle/>
                    <a:p>
                      <a:pPr algn="ctr">
                        <a:spcAft>
                          <a:spcPts val="0"/>
                        </a:spcAft>
                      </a:pPr>
                      <a:r>
                        <a:rPr lang="en-CA" sz="1100" b="1">
                          <a:effectLst/>
                          <a:latin typeface="Segoe UI Semibold" panose="020B0702040204020203" pitchFamily="34" charset="0"/>
                          <a:cs typeface="Segoe UI Semibold" panose="020B0702040204020203" pitchFamily="34" charset="0"/>
                        </a:rPr>
                        <a:t>Expected spawning abundance</a:t>
                      </a:r>
                    </a:p>
                  </a:txBody>
                  <a:tcPr marL="57552" marR="57552" marT="0" marB="0" anchor="ctr">
                    <a:solidFill>
                      <a:srgbClr val="B3C1CD"/>
                    </a:solidFill>
                  </a:tcPr>
                </a:tc>
                <a:extLst>
                  <a:ext uri="{0D108BD9-81ED-4DB2-BD59-A6C34878D82A}">
                    <a16:rowId xmlns:a16="http://schemas.microsoft.com/office/drawing/2014/main" val="691355095"/>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1</a:t>
                      </a:r>
                    </a:p>
                  </a:txBody>
                  <a:tcPr marL="57552" marR="57552" marT="0" marB="0" anchor="ctr">
                    <a:solidFill>
                      <a:srgbClr val="456B87"/>
                    </a:solidFill>
                  </a:tcPr>
                </a:tc>
                <a:tc>
                  <a:txBody>
                    <a:bodyPr/>
                    <a:lstStyle/>
                    <a:p>
                      <a:pPr algn="ctr">
                        <a:spcAft>
                          <a:spcPts val="0"/>
                        </a:spcAft>
                      </a:pPr>
                      <a:r>
                        <a:rPr lang="en-CA" sz="1100" b="1" dirty="0">
                          <a:effectLst/>
                          <a:latin typeface="Segoe UI Semilight" panose="020B0402040204020203" pitchFamily="34" charset="0"/>
                          <a:cs typeface="Segoe UI Semilight" panose="020B0402040204020203" pitchFamily="34" charset="0"/>
                        </a:rPr>
                        <a:t>Red Zone </a:t>
                      </a:r>
                    </a:p>
                    <a:p>
                      <a:pPr algn="ctr">
                        <a:spcAft>
                          <a:spcPts val="0"/>
                        </a:spcAft>
                      </a:pPr>
                      <a:r>
                        <a:rPr lang="en-CA" sz="1100" dirty="0">
                          <a:effectLst/>
                          <a:latin typeface="Segoe UI Semilight" panose="020B0402040204020203" pitchFamily="34" charset="0"/>
                          <a:cs typeface="Segoe UI Semilight" panose="020B0402040204020203" pitchFamily="34" charset="0"/>
                        </a:rPr>
                        <a:t>(below the LBB)</a:t>
                      </a:r>
                    </a:p>
                  </a:txBody>
                  <a:tcPr marL="57552" marR="57552" marT="0" marB="0" anchor="ctr">
                    <a:solidFill>
                      <a:srgbClr val="E7EEF7"/>
                    </a:solidFill>
                  </a:tcPr>
                </a:tc>
                <a:tc>
                  <a:txBody>
                    <a:bodyPr/>
                    <a:lstStyle/>
                    <a:p>
                      <a:pPr algn="ctr">
                        <a:spcAft>
                          <a:spcPts val="0"/>
                        </a:spcAft>
                      </a:pPr>
                      <a:r>
                        <a:rPr lang="en-CA" sz="1100" b="1" dirty="0">
                          <a:effectLst/>
                          <a:latin typeface="Segoe UI Semilight" panose="020B0402040204020203" pitchFamily="34" charset="0"/>
                          <a:cs typeface="Segoe UI Semilight" panose="020B0402040204020203" pitchFamily="34" charset="0"/>
                        </a:rPr>
                        <a:t>Critical Zone </a:t>
                      </a:r>
                    </a:p>
                    <a:p>
                      <a:pPr algn="ctr">
                        <a:spcAft>
                          <a:spcPts val="0"/>
                        </a:spcAft>
                      </a:pPr>
                      <a:r>
                        <a:rPr lang="en-CA" sz="1100" dirty="0">
                          <a:effectLst/>
                          <a:latin typeface="Segoe UI Semilight" panose="020B0402040204020203" pitchFamily="34" charset="0"/>
                          <a:cs typeface="Segoe UI Semilight" panose="020B0402040204020203" pitchFamily="34" charset="0"/>
                        </a:rPr>
                        <a:t>(below the LRP)</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Well below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&lt;25</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770684167"/>
                  </a:ext>
                </a:extLst>
              </a:tr>
              <a:tr h="685577">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2</a:t>
                      </a:r>
                    </a:p>
                  </a:txBody>
                  <a:tcPr marL="57552" marR="57552" marT="0" marB="0" anchor="ctr">
                    <a:solidFill>
                      <a:srgbClr val="456B87"/>
                    </a:solidFill>
                  </a:tcPr>
                </a:tc>
                <a:tc>
                  <a:txBody>
                    <a:bodyPr/>
                    <a:lstStyle/>
                    <a:p>
                      <a:pPr algn="ctr">
                        <a:spcAft>
                          <a:spcPts val="0"/>
                        </a:spcAft>
                      </a:pPr>
                      <a:r>
                        <a:rPr lang="en-CA" sz="1100" b="1" dirty="0">
                          <a:effectLst/>
                          <a:latin typeface="Segoe UI Semilight" panose="020B0402040204020203" pitchFamily="34" charset="0"/>
                          <a:cs typeface="Segoe UI Semilight" panose="020B0402040204020203" pitchFamily="34" charset="0"/>
                        </a:rPr>
                        <a:t>Amber Zone </a:t>
                      </a:r>
                    </a:p>
                    <a:p>
                      <a:pPr algn="ctr">
                        <a:spcAft>
                          <a:spcPts val="0"/>
                        </a:spcAft>
                      </a:pPr>
                      <a:r>
                        <a:rPr lang="en-CA" sz="1100" dirty="0">
                          <a:effectLst/>
                          <a:latin typeface="Segoe UI Semilight" panose="020B0402040204020203" pitchFamily="34" charset="0"/>
                          <a:cs typeface="Segoe UI Semilight" panose="020B0402040204020203" pitchFamily="34" charset="0"/>
                        </a:rPr>
                        <a:t>(below the LBB, below the UBB)</a:t>
                      </a:r>
                    </a:p>
                  </a:txBody>
                  <a:tcPr marL="57552" marR="57552" marT="0" marB="0" anchor="ctr">
                    <a:solidFill>
                      <a:srgbClr val="E7EEF7"/>
                    </a:solidFill>
                  </a:tcPr>
                </a:tc>
                <a:tc>
                  <a:txBody>
                    <a:bodyPr/>
                    <a:lstStyle/>
                    <a:p>
                      <a:pPr algn="ctr">
                        <a:spcAft>
                          <a:spcPts val="0"/>
                        </a:spcAft>
                      </a:pPr>
                      <a:r>
                        <a:rPr lang="en-CA" sz="1100" b="1" dirty="0">
                          <a:effectLst/>
                          <a:latin typeface="Segoe UI Semilight" panose="020B0402040204020203" pitchFamily="34" charset="0"/>
                          <a:cs typeface="Segoe UI Semilight" panose="020B0402040204020203" pitchFamily="34" charset="0"/>
                        </a:rPr>
                        <a:t>Cautious Zone </a:t>
                      </a:r>
                    </a:p>
                    <a:p>
                      <a:pPr algn="ctr">
                        <a:spcAft>
                          <a:spcPts val="0"/>
                        </a:spcAft>
                      </a:pPr>
                      <a:r>
                        <a:rPr lang="en-CA" sz="1100" dirty="0">
                          <a:effectLst/>
                          <a:latin typeface="Segoe UI Semilight" panose="020B0402040204020203" pitchFamily="34" charset="0"/>
                          <a:cs typeface="Segoe UI Semilight" panose="020B0402040204020203" pitchFamily="34" charset="0"/>
                        </a:rPr>
                        <a:t>(above the LRP </a:t>
                      </a:r>
                    </a:p>
                    <a:p>
                      <a:pPr algn="ctr">
                        <a:spcAft>
                          <a:spcPts val="0"/>
                        </a:spcAft>
                      </a:pPr>
                      <a:r>
                        <a:rPr lang="en-CA" sz="1100" dirty="0">
                          <a:effectLst/>
                          <a:latin typeface="Segoe UI Semilight" panose="020B0402040204020203" pitchFamily="34" charset="0"/>
                          <a:cs typeface="Segoe UI Semilight" panose="020B0402040204020203" pitchFamily="34" charset="0"/>
                        </a:rPr>
                        <a:t>below the USR)</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Below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25 to 40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1735382910"/>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3</a:t>
                      </a:r>
                    </a:p>
                  </a:txBody>
                  <a:tcPr marL="57552" marR="57552" marT="0" marB="0" anchor="ctr">
                    <a:solidFill>
                      <a:srgbClr val="456B87"/>
                    </a:solidFill>
                  </a:tcPr>
                </a:tc>
                <a:tc>
                  <a:txBody>
                    <a:bodyPr/>
                    <a:lstStyle/>
                    <a:p>
                      <a:pPr algn="ctr">
                        <a:spcAft>
                          <a:spcPts val="0"/>
                        </a:spcAft>
                      </a:pPr>
                      <a:r>
                        <a:rPr lang="en-CA" sz="1100" b="1" dirty="0">
                          <a:effectLst/>
                          <a:latin typeface="Segoe UI Semilight" panose="020B0402040204020203" pitchFamily="34" charset="0"/>
                          <a:cs typeface="Segoe UI Semilight" panose="020B0402040204020203" pitchFamily="34" charset="0"/>
                        </a:rPr>
                        <a:t>Green Zone </a:t>
                      </a:r>
                    </a:p>
                    <a:p>
                      <a:pPr algn="ctr">
                        <a:spcAft>
                          <a:spcPts val="0"/>
                        </a:spcAft>
                      </a:pPr>
                      <a:r>
                        <a:rPr lang="en-CA" sz="1100" dirty="0">
                          <a:effectLst/>
                          <a:latin typeface="Segoe UI Semilight" panose="020B0402040204020203" pitchFamily="34" charset="0"/>
                          <a:cs typeface="Segoe UI Semilight" panose="020B0402040204020203" pitchFamily="34" charset="0"/>
                        </a:rPr>
                        <a:t>(above the UBB)</a:t>
                      </a:r>
                    </a:p>
                  </a:txBody>
                  <a:tcPr marL="57552" marR="57552" marT="0" marB="0" anchor="ctr">
                    <a:solidFill>
                      <a:srgbClr val="E7EEF7"/>
                    </a:solidFill>
                  </a:tcPr>
                </a:tc>
                <a:tc>
                  <a:txBody>
                    <a:bodyPr/>
                    <a:lstStyle/>
                    <a:p>
                      <a:pPr algn="ctr">
                        <a:spcAft>
                          <a:spcPts val="0"/>
                        </a:spcAft>
                      </a:pPr>
                      <a:r>
                        <a:rPr lang="en-CA" sz="1100" b="1" dirty="0">
                          <a:effectLst/>
                          <a:latin typeface="Segoe UI Semilight" panose="020B0402040204020203" pitchFamily="34" charset="0"/>
                          <a:cs typeface="Segoe UI Semilight" panose="020B0402040204020203" pitchFamily="34" charset="0"/>
                        </a:rPr>
                        <a:t>Healthy Zone </a:t>
                      </a:r>
                    </a:p>
                    <a:p>
                      <a:pPr algn="ctr">
                        <a:spcAft>
                          <a:spcPts val="0"/>
                        </a:spcAft>
                      </a:pPr>
                      <a:r>
                        <a:rPr lang="en-CA" sz="1100" dirty="0">
                          <a:effectLst/>
                          <a:latin typeface="Segoe UI Semilight" panose="020B0402040204020203" pitchFamily="34" charset="0"/>
                          <a:cs typeface="Segoe UI Semilight" panose="020B0402040204020203" pitchFamily="34" charset="0"/>
                        </a:rPr>
                        <a:t>(above the USR)</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Near Average</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40 to 60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1080579580"/>
                  </a:ext>
                </a:extLst>
              </a:tr>
              <a:tr h="524442">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4</a:t>
                      </a:r>
                    </a:p>
                  </a:txBody>
                  <a:tcPr marL="57552" marR="57552" marT="0" marB="0" anchor="ctr">
                    <a:solidFill>
                      <a:srgbClr val="456B87"/>
                    </a:solidFill>
                  </a:tcPr>
                </a:tc>
                <a:tc>
                  <a:txBody>
                    <a:bodyPr/>
                    <a:lstStyle/>
                    <a:p>
                      <a:pPr algn="ctr">
                        <a:spcAft>
                          <a:spcPts val="0"/>
                        </a:spcAft>
                      </a:pPr>
                      <a:r>
                        <a:rPr lang="en-CA" sz="1100" b="1" dirty="0">
                          <a:effectLst/>
                          <a:latin typeface="Segoe UI Semilight" panose="020B0402040204020203" pitchFamily="34" charset="0"/>
                          <a:cs typeface="Segoe UI Semilight" panose="020B0402040204020203" pitchFamily="34" charset="0"/>
                        </a:rPr>
                        <a:t>Green Zone </a:t>
                      </a:r>
                    </a:p>
                    <a:p>
                      <a:pPr algn="ctr">
                        <a:spcAft>
                          <a:spcPts val="0"/>
                        </a:spcAft>
                      </a:pPr>
                      <a:r>
                        <a:rPr lang="en-CA" sz="1100" dirty="0">
                          <a:effectLst/>
                          <a:latin typeface="Segoe UI Semilight" panose="020B0402040204020203" pitchFamily="34" charset="0"/>
                          <a:cs typeface="Segoe UI Semilight" panose="020B0402040204020203" pitchFamily="34" charset="0"/>
                        </a:rPr>
                        <a:t>(at or above the TRP)</a:t>
                      </a:r>
                    </a:p>
                  </a:txBody>
                  <a:tcPr marL="57552" marR="57552" marT="0" marB="0" anchor="ctr">
                    <a:solidFill>
                      <a:srgbClr val="E7EEF7"/>
                    </a:solidFill>
                  </a:tcPr>
                </a:tc>
                <a:tc>
                  <a:txBody>
                    <a:bodyPr/>
                    <a:lstStyle/>
                    <a:p>
                      <a:pPr algn="ctr">
                        <a:spcAft>
                          <a:spcPts val="0"/>
                        </a:spcAft>
                      </a:pPr>
                      <a:r>
                        <a:rPr lang="en-CA" sz="1100" b="1" dirty="0">
                          <a:effectLst/>
                          <a:latin typeface="Segoe UI Semilight" panose="020B0402040204020203" pitchFamily="34" charset="0"/>
                          <a:cs typeface="Segoe UI Semilight" panose="020B0402040204020203" pitchFamily="34" charset="0"/>
                        </a:rPr>
                        <a:t>Healthy Zone </a:t>
                      </a:r>
                    </a:p>
                    <a:p>
                      <a:pPr algn="ctr">
                        <a:spcAft>
                          <a:spcPts val="0"/>
                        </a:spcAft>
                      </a:pPr>
                      <a:r>
                        <a:rPr lang="en-CA" sz="1100" dirty="0">
                          <a:effectLst/>
                          <a:latin typeface="Segoe UI Semilight" panose="020B0402040204020203" pitchFamily="34" charset="0"/>
                          <a:cs typeface="Segoe UI Semilight" panose="020B0402040204020203" pitchFamily="34" charset="0"/>
                        </a:rPr>
                        <a:t>(at or above the TRP)</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Abundant</a:t>
                      </a:r>
                    </a:p>
                  </a:txBody>
                  <a:tcPr marL="57552" marR="57552" marT="0" marB="0" anchor="ctr">
                    <a:solidFill>
                      <a:srgbClr val="E7EEF7"/>
                    </a:solidFill>
                  </a:tcP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&gt;60</a:t>
                      </a:r>
                      <a:r>
                        <a:rPr lang="en-CA" sz="1100" baseline="30000">
                          <a:effectLst/>
                          <a:latin typeface="Segoe UI Semilight" panose="020B0402040204020203" pitchFamily="34" charset="0"/>
                          <a:cs typeface="Segoe UI Semilight" panose="020B0402040204020203" pitchFamily="34" charset="0"/>
                        </a:rPr>
                        <a:t>th</a:t>
                      </a:r>
                      <a:r>
                        <a:rPr lang="en-CA" sz="1100">
                          <a:effectLst/>
                          <a:latin typeface="Segoe UI Semilight" panose="020B0402040204020203" pitchFamily="34" charset="0"/>
                          <a:cs typeface="Segoe UI Semilight" panose="020B0402040204020203" pitchFamily="34" charset="0"/>
                        </a:rPr>
                        <a:t> percentile</a:t>
                      </a:r>
                    </a:p>
                  </a:txBody>
                  <a:tcPr marL="57552" marR="57552" marT="0" marB="0" anchor="ctr">
                    <a:solidFill>
                      <a:srgbClr val="E7EEF7"/>
                    </a:solidFill>
                  </a:tcPr>
                </a:tc>
                <a:extLst>
                  <a:ext uri="{0D108BD9-81ED-4DB2-BD59-A6C34878D82A}">
                    <a16:rowId xmlns:a16="http://schemas.microsoft.com/office/drawing/2014/main" val="2221204773"/>
                  </a:ext>
                </a:extLst>
              </a:tr>
              <a:tr h="516225">
                <a:tc>
                  <a:txBody>
                    <a:bodyPr/>
                    <a:lstStyle/>
                    <a:p>
                      <a:pPr algn="ctr">
                        <a:spcAft>
                          <a:spcPts val="0"/>
                        </a:spcAft>
                      </a:pPr>
                      <a:r>
                        <a:rPr lang="en-CA" sz="1200">
                          <a:effectLst/>
                          <a:latin typeface="Segoe UI Semibold" panose="020B0702040204020203" pitchFamily="34" charset="0"/>
                          <a:cs typeface="Segoe UI Semibold" panose="020B0702040204020203" pitchFamily="34" charset="0"/>
                        </a:rPr>
                        <a:t>Data Deficient</a:t>
                      </a:r>
                    </a:p>
                  </a:txBody>
                  <a:tcPr marL="57552" marR="57552" marT="0" marB="0" anchor="ctr">
                    <a:solidFill>
                      <a:srgbClr val="456B87"/>
                    </a:solidFill>
                  </a:tcPr>
                </a:tc>
                <a:tc>
                  <a:txBody>
                    <a:bodyPr/>
                    <a:lstStyle/>
                    <a:p>
                      <a:pPr algn="ctr">
                        <a:spcAft>
                          <a:spcPts val="0"/>
                        </a:spcAft>
                      </a:pPr>
                      <a:r>
                        <a:rPr lang="en-CA" sz="1100" dirty="0">
                          <a:effectLst/>
                          <a:latin typeface="Segoe UI Semilight" panose="020B0402040204020203" pitchFamily="34" charset="0"/>
                          <a:cs typeface="Segoe UI Semilight" panose="020B0402040204020203" pitchFamily="34" charset="0"/>
                        </a:rPr>
                        <a:t> -</a:t>
                      </a:r>
                    </a:p>
                  </a:txBody>
                  <a:tcPr marL="57552" marR="57552" marT="0" marB="0" anchor="ctr"/>
                </a:tc>
                <a:tc>
                  <a:txBody>
                    <a:bodyPr/>
                    <a:lstStyle/>
                    <a:p>
                      <a:pPr algn="ctr">
                        <a:spcAft>
                          <a:spcPts val="0"/>
                        </a:spcAft>
                      </a:pPr>
                      <a:r>
                        <a:rPr lang="en-CA" sz="1100" dirty="0">
                          <a:effectLst/>
                          <a:latin typeface="Segoe UI Semilight" panose="020B0402040204020203" pitchFamily="34" charset="0"/>
                          <a:cs typeface="Segoe UI Semilight" panose="020B0402040204020203" pitchFamily="34" charset="0"/>
                        </a:rPr>
                        <a:t> -</a:t>
                      </a:r>
                    </a:p>
                  </a:txBody>
                  <a:tcPr marL="57552" marR="57552" marT="0" marB="0" anchor="ctr"/>
                </a:tc>
                <a:tc>
                  <a:txBody>
                    <a:bodyPr/>
                    <a:lstStyle/>
                    <a:p>
                      <a:pPr algn="ctr">
                        <a:spcAft>
                          <a:spcPts val="0"/>
                        </a:spcAft>
                      </a:pPr>
                      <a:r>
                        <a:rPr lang="en-CA" sz="1100">
                          <a:effectLst/>
                          <a:latin typeface="Segoe UI Semilight" panose="020B0402040204020203" pitchFamily="34" charset="0"/>
                          <a:cs typeface="Segoe UI Semilight" panose="020B0402040204020203" pitchFamily="34" charset="0"/>
                        </a:rPr>
                        <a:t>Insufficient </a:t>
                      </a:r>
                    </a:p>
                    <a:p>
                      <a:pPr algn="ctr">
                        <a:spcAft>
                          <a:spcPts val="0"/>
                        </a:spcAft>
                      </a:pPr>
                      <a:r>
                        <a:rPr lang="en-CA" sz="1100">
                          <a:effectLst/>
                          <a:latin typeface="Segoe UI Semilight" panose="020B0402040204020203" pitchFamily="34" charset="0"/>
                          <a:cs typeface="Segoe UI Semilight" panose="020B0402040204020203" pitchFamily="34" charset="0"/>
                        </a:rPr>
                        <a:t>information</a:t>
                      </a:r>
                    </a:p>
                  </a:txBody>
                  <a:tcPr marL="57552" marR="57552" marT="0" marB="0" anchor="ctr"/>
                </a:tc>
                <a:tc>
                  <a:txBody>
                    <a:bodyPr/>
                    <a:lstStyle/>
                    <a:p>
                      <a:pPr algn="ctr">
                        <a:spcAft>
                          <a:spcPts val="0"/>
                        </a:spcAft>
                      </a:pPr>
                      <a:r>
                        <a:rPr lang="en-CA" sz="1100" dirty="0">
                          <a:effectLst/>
                          <a:latin typeface="Segoe UI Semilight" panose="020B0402040204020203" pitchFamily="34" charset="0"/>
                          <a:cs typeface="Segoe UI Semilight" panose="020B0402040204020203" pitchFamily="34" charset="0"/>
                        </a:rPr>
                        <a:t>Unknown</a:t>
                      </a:r>
                    </a:p>
                  </a:txBody>
                  <a:tcPr marL="57552" marR="57552" marT="0" marB="0" anchor="ctr"/>
                </a:tc>
                <a:extLst>
                  <a:ext uri="{0D108BD9-81ED-4DB2-BD59-A6C34878D82A}">
                    <a16:rowId xmlns:a16="http://schemas.microsoft.com/office/drawing/2014/main" val="294471754"/>
                  </a:ext>
                </a:extLst>
              </a:tr>
            </a:tbl>
          </a:graphicData>
        </a:graphic>
      </p:graphicFrame>
      <p:sp>
        <p:nvSpPr>
          <p:cNvPr id="4" name="Content Placeholder 13">
            <a:extLst>
              <a:ext uri="{FF2B5EF4-FFF2-40B4-BE49-F238E27FC236}">
                <a16:creationId xmlns:a16="http://schemas.microsoft.com/office/drawing/2014/main" id="{1229E897-94C6-566E-456E-5FB0ED20C669}"/>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35943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CA1E3-A6C7-3FA9-A3B5-A335FCF827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4825FE-F278-F89F-EA6A-5FB72C04685A}"/>
              </a:ext>
            </a:extLst>
          </p:cNvPr>
          <p:cNvSpPr>
            <a:spLocks noGrp="1"/>
          </p:cNvSpPr>
          <p:nvPr>
            <p:ph type="sldNum" sz="quarter" idx="12"/>
          </p:nvPr>
        </p:nvSpPr>
        <p:spPr/>
        <p:txBody>
          <a:bodyPr/>
          <a:lstStyle/>
          <a:p>
            <a:pPr algn="l"/>
            <a:fld id="{A3C1C3F4-7627-499B-A387-D46B6B71D0BD}" type="slidenum">
              <a:rPr lang="en-US" altLang="en-US" smtClean="0"/>
              <a:pPr algn="l"/>
              <a:t>3</a:t>
            </a:fld>
            <a:endParaRPr lang="en-US" altLang="en-US"/>
          </a:p>
        </p:txBody>
      </p:sp>
      <p:sp>
        <p:nvSpPr>
          <p:cNvPr id="8" name="Rectangle: Rounded Corners 7">
            <a:extLst>
              <a:ext uri="{FF2B5EF4-FFF2-40B4-BE49-F238E27FC236}">
                <a16:creationId xmlns:a16="http://schemas.microsoft.com/office/drawing/2014/main" id="{6E829BCE-4114-AD4C-7ED6-89EFDEE9F88D}"/>
              </a:ext>
            </a:extLst>
          </p:cNvPr>
          <p:cNvSpPr/>
          <p:nvPr/>
        </p:nvSpPr>
        <p:spPr>
          <a:xfrm>
            <a:off x="0" y="2877268"/>
            <a:ext cx="6172200" cy="2447207"/>
          </a:xfrm>
          <a:prstGeom prst="roundRect">
            <a:avLst>
              <a:gd name="adj" fmla="val 9180"/>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852669AA-4723-DCD9-FEA0-9EC2626FD575}"/>
              </a:ext>
            </a:extLst>
          </p:cNvPr>
          <p:cNvSpPr txBox="1">
            <a:spLocks/>
          </p:cNvSpPr>
          <p:nvPr/>
        </p:nvSpPr>
        <p:spPr>
          <a:xfrm>
            <a:off x="419100" y="3952516"/>
            <a:ext cx="58801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575" dirty="0">
              <a:ln w="6350">
                <a:noFill/>
              </a:ln>
              <a:solidFill>
                <a:schemeClr val="tx1"/>
              </a:solidFill>
            </a:endParaRPr>
          </a:p>
          <a:p>
            <a:endParaRPr lang="en-US" sz="1463" dirty="0"/>
          </a:p>
        </p:txBody>
      </p:sp>
      <p:sp>
        <p:nvSpPr>
          <p:cNvPr id="5" name="Content Placeholder 13">
            <a:extLst>
              <a:ext uri="{FF2B5EF4-FFF2-40B4-BE49-F238E27FC236}">
                <a16:creationId xmlns:a16="http://schemas.microsoft.com/office/drawing/2014/main" id="{079181F7-706D-8558-8DED-4ACBB4F19327}"/>
              </a:ext>
            </a:extLst>
          </p:cNvPr>
          <p:cNvSpPr>
            <a:spLocks noGrp="1"/>
          </p:cNvSpPr>
          <p:nvPr>
            <p:ph idx="4294967295"/>
          </p:nvPr>
        </p:nvSpPr>
        <p:spPr>
          <a:xfrm>
            <a:off x="419100" y="3015630"/>
            <a:ext cx="5715000" cy="2137037"/>
          </a:xfrm>
          <a:prstGeom prst="rect">
            <a:avLst/>
          </a:prstGeom>
        </p:spPr>
        <p:txBody>
          <a:bodyPr/>
          <a:lstStyle/>
          <a:p>
            <a:r>
              <a:rPr lang="en-US" sz="2000" dirty="0">
                <a:ln w="6350">
                  <a:noFill/>
                </a:ln>
                <a:solidFill>
                  <a:schemeClr val="tx1"/>
                </a:solidFill>
                <a:latin typeface="Segoe UI Semilight" panose="020B0402040204020203" pitchFamily="34" charset="0"/>
                <a:cs typeface="Segoe UI Semilight" panose="020B0402040204020203" pitchFamily="34" charset="0"/>
              </a:rPr>
              <a:t>Provide expected salmon abundance for 2026</a:t>
            </a:r>
          </a:p>
          <a:p>
            <a:r>
              <a:rPr lang="en-US" sz="2000" dirty="0">
                <a:ln w="6350">
                  <a:noFill/>
                </a:ln>
                <a:solidFill>
                  <a:schemeClr val="tx1"/>
                </a:solidFill>
                <a:latin typeface="Segoe UI Semilight" panose="020B0402040204020203" pitchFamily="34" charset="0"/>
                <a:cs typeface="Segoe UI Semilight" panose="020B0402040204020203" pitchFamily="34" charset="0"/>
              </a:rPr>
              <a:t>Inform harvest planning and management decisions</a:t>
            </a:r>
          </a:p>
          <a:p>
            <a:r>
              <a:rPr lang="en-US" sz="2000" dirty="0">
                <a:ln w="6350">
                  <a:noFill/>
                </a:ln>
                <a:solidFill>
                  <a:schemeClr val="tx1"/>
                </a:solidFill>
                <a:latin typeface="Segoe UI Semilight" panose="020B0402040204020203" pitchFamily="34" charset="0"/>
                <a:cs typeface="Segoe UI Semilight" panose="020B0402040204020203" pitchFamily="34" charset="0"/>
              </a:rPr>
              <a:t>Combine expert opinion and statistical forecast, where available</a:t>
            </a:r>
          </a:p>
          <a:p>
            <a:endParaRPr lang="en-US" dirty="0"/>
          </a:p>
        </p:txBody>
      </p:sp>
      <p:sp>
        <p:nvSpPr>
          <p:cNvPr id="6" name="Content Placeholder 13">
            <a:extLst>
              <a:ext uri="{FF2B5EF4-FFF2-40B4-BE49-F238E27FC236}">
                <a16:creationId xmlns:a16="http://schemas.microsoft.com/office/drawing/2014/main" id="{5DDD9ABC-D0AB-D3AF-3CDB-9060D0E1B449}"/>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dirty="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dirty="0">
              <a:ln w="6350">
                <a:noFill/>
              </a:ln>
              <a:solidFill>
                <a:schemeClr val="bg1"/>
              </a:solidFill>
            </a:endParaRPr>
          </a:p>
          <a:p>
            <a:endParaRPr lang="en-US" dirty="0"/>
          </a:p>
        </p:txBody>
      </p:sp>
      <p:sp>
        <p:nvSpPr>
          <p:cNvPr id="9" name="Title 1">
            <a:extLst>
              <a:ext uri="{FF2B5EF4-FFF2-40B4-BE49-F238E27FC236}">
                <a16:creationId xmlns:a16="http://schemas.microsoft.com/office/drawing/2014/main" id="{1E4D67EE-FED1-7F9C-4E4E-D311625C6601}"/>
              </a:ext>
            </a:extLst>
          </p:cNvPr>
          <p:cNvSpPr txBox="1">
            <a:spLocks/>
          </p:cNvSpPr>
          <p:nvPr/>
        </p:nvSpPr>
        <p:spPr>
          <a:xfrm>
            <a:off x="419100" y="2398292"/>
            <a:ext cx="4076701"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dirty="0">
                <a:ln w="6350">
                  <a:noFill/>
                </a:ln>
                <a:solidFill>
                  <a:schemeClr val="tx1">
                    <a:lumMod val="95000"/>
                    <a:lumOff val="5000"/>
                  </a:schemeClr>
                </a:solidFill>
                <a:effectLst/>
                <a:ea typeface="ヒラギノ角ゴ Pro W3" pitchFamily="127" charset="-128"/>
              </a:rPr>
              <a:t>Purpose of the Outlook </a:t>
            </a:r>
            <a:endParaRPr lang="en-CA" altLang="en-US" sz="3000" spc="-85" dirty="0">
              <a:ln w="6350">
                <a:noFill/>
              </a:ln>
              <a:solidFill>
                <a:schemeClr val="tx1">
                  <a:lumMod val="95000"/>
                  <a:lumOff val="5000"/>
                </a:schemeClr>
              </a:solidFill>
              <a:effectLst/>
              <a:ea typeface="ヒラギノ角ゴ Pro W3" pitchFamily="127" charset="-128"/>
            </a:endParaRPr>
          </a:p>
        </p:txBody>
      </p:sp>
    </p:spTree>
    <p:extLst>
      <p:ext uri="{BB962C8B-B14F-4D97-AF65-F5344CB8AC3E}">
        <p14:creationId xmlns:p14="http://schemas.microsoft.com/office/powerpoint/2010/main" val="99307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2"/>
          </p:nvPr>
        </p:nvSpPr>
        <p:spPr/>
        <p:txBody>
          <a:bodyPr/>
          <a:lstStyle/>
          <a:p>
            <a:pPr algn="l"/>
            <a:fld id="{78075564-AF6E-40FC-905A-F6C5E8D29614}" type="slidenum">
              <a:rPr lang="en-US" altLang="en-US" smtClean="0"/>
              <a:pPr algn="l"/>
              <a:t>4</a:t>
            </a:fld>
            <a:endParaRPr lang="en-US" altLang="en-US"/>
          </a:p>
        </p:txBody>
      </p:sp>
      <p:sp>
        <p:nvSpPr>
          <p:cNvPr id="3" name="Title 1">
            <a:extLst>
              <a:ext uri="{FF2B5EF4-FFF2-40B4-BE49-F238E27FC236}">
                <a16:creationId xmlns:a16="http://schemas.microsoft.com/office/drawing/2014/main" id="{A2509A7D-1C92-C321-E04F-3717690CD536}"/>
              </a:ext>
            </a:extLst>
          </p:cNvPr>
          <p:cNvSpPr txBox="1">
            <a:spLocks/>
          </p:cNvSpPr>
          <p:nvPr/>
        </p:nvSpPr>
        <p:spPr>
          <a:xfrm>
            <a:off x="419100" y="2235421"/>
            <a:ext cx="2425700" cy="36543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dirty="0">
                <a:ln w="6350">
                  <a:noFill/>
                </a:ln>
                <a:solidFill>
                  <a:schemeClr val="tx1">
                    <a:lumMod val="95000"/>
                    <a:lumOff val="5000"/>
                  </a:schemeClr>
                </a:solidFill>
                <a:effectLst/>
                <a:ea typeface="ヒラギノ角ゴ Pro W3" pitchFamily="127" charset="-128"/>
              </a:rPr>
              <a:t>Contributors</a:t>
            </a:r>
            <a:endParaRPr lang="en-CA" altLang="en-US" sz="3000" spc="-85" dirty="0">
              <a:ln w="6350">
                <a:noFill/>
              </a:ln>
              <a:solidFill>
                <a:schemeClr val="tx1">
                  <a:lumMod val="95000"/>
                  <a:lumOff val="5000"/>
                </a:schemeClr>
              </a:solidFill>
              <a:effectLst/>
              <a:ea typeface="ヒラギノ角ゴ Pro W3" pitchFamily="127" charset="-128"/>
            </a:endParaRPr>
          </a:p>
        </p:txBody>
      </p:sp>
      <p:sp>
        <p:nvSpPr>
          <p:cNvPr id="8" name="Rectangle: Rounded Corners 7">
            <a:extLst>
              <a:ext uri="{FF2B5EF4-FFF2-40B4-BE49-F238E27FC236}">
                <a16:creationId xmlns:a16="http://schemas.microsoft.com/office/drawing/2014/main" id="{463BE653-BF27-06B7-D5C1-8D5D789CF8E5}"/>
              </a:ext>
            </a:extLst>
          </p:cNvPr>
          <p:cNvSpPr/>
          <p:nvPr/>
        </p:nvSpPr>
        <p:spPr>
          <a:xfrm>
            <a:off x="-1" y="2877268"/>
            <a:ext cx="6315075" cy="2542457"/>
          </a:xfrm>
          <a:prstGeom prst="roundRect">
            <a:avLst>
              <a:gd name="adj" fmla="val 9180"/>
            </a:avLst>
          </a:prstGeom>
          <a:solidFill>
            <a:srgbClr val="97A7B3">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13">
            <a:extLst>
              <a:ext uri="{FF2B5EF4-FFF2-40B4-BE49-F238E27FC236}">
                <a16:creationId xmlns:a16="http://schemas.microsoft.com/office/drawing/2014/main" id="{986A27C6-58B8-92D0-204D-03D74379A316}"/>
              </a:ext>
            </a:extLst>
          </p:cNvPr>
          <p:cNvSpPr txBox="1">
            <a:spLocks/>
          </p:cNvSpPr>
          <p:nvPr/>
        </p:nvSpPr>
        <p:spPr>
          <a:xfrm>
            <a:off x="419100" y="3930292"/>
            <a:ext cx="6032500" cy="1200151"/>
          </a:xfrm>
          <a:prstGeom prst="rect">
            <a:avLst/>
          </a:prstGeom>
        </p:spPr>
        <p:txBody>
          <a:bodyPr/>
          <a:lstStyle>
            <a:lvl1pPr marL="0" indent="0" algn="l" defTabSz="457200" rtl="0" eaLnBrk="1" fontAlgn="base" hangingPunct="1">
              <a:spcBef>
                <a:spcPct val="20000"/>
              </a:spcBef>
              <a:spcAft>
                <a:spcPct val="0"/>
              </a:spcAft>
              <a:buClr>
                <a:srgbClr val="064163"/>
              </a:buClr>
              <a:buFont typeface="Arial" panose="020B0604020202020204" pitchFamily="34" charset="0"/>
              <a:buNone/>
              <a:defRPr lang="en-CA" sz="2600" kern="1200">
                <a:solidFill>
                  <a:schemeClr val="tx1">
                    <a:lumMod val="85000"/>
                    <a:lumOff val="15000"/>
                  </a:schemeClr>
                </a:solidFill>
                <a:latin typeface="Segoe UI Semilight" panose="020B0402040204020203" pitchFamily="34" charset="0"/>
                <a:ea typeface="ヒラギノ角ゴ Pro W3" pitchFamily="126" charset="-128"/>
                <a:cs typeface="Segoe UI Semilight" panose="020B0402040204020203"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25" dirty="0">
              <a:ln w="6350">
                <a:noFill/>
              </a:ln>
              <a:solidFill>
                <a:schemeClr val="tx1"/>
              </a:solidFill>
            </a:endParaRPr>
          </a:p>
          <a:p>
            <a:r>
              <a:rPr lang="en-US" sz="1800" dirty="0">
                <a:solidFill>
                  <a:schemeClr val="tx1"/>
                </a:solidFill>
              </a:rPr>
              <a:t>Much of the data and information used to create outlooks, status assessments and forecasts, are generated through collaborative programs involving First Nations, and other stakeholders and stewardship groups.</a:t>
            </a:r>
          </a:p>
          <a:p>
            <a:endParaRPr lang="en-US" sz="1575" dirty="0">
              <a:ln w="6350">
                <a:noFill/>
              </a:ln>
              <a:solidFill>
                <a:schemeClr val="tx1"/>
              </a:solidFill>
            </a:endParaRPr>
          </a:p>
          <a:p>
            <a:endParaRPr lang="en-US" sz="1463" dirty="0"/>
          </a:p>
        </p:txBody>
      </p:sp>
      <p:sp>
        <p:nvSpPr>
          <p:cNvPr id="6" name="Content Placeholder 13">
            <a:extLst>
              <a:ext uri="{FF2B5EF4-FFF2-40B4-BE49-F238E27FC236}">
                <a16:creationId xmlns:a16="http://schemas.microsoft.com/office/drawing/2014/main" id="{FC743048-7B89-C59A-F365-CB76C965ACCF}"/>
              </a:ext>
            </a:extLst>
          </p:cNvPr>
          <p:cNvSpPr txBox="1">
            <a:spLocks/>
          </p:cNvSpPr>
          <p:nvPr/>
        </p:nvSpPr>
        <p:spPr>
          <a:xfrm>
            <a:off x="419100" y="3047126"/>
            <a:ext cx="5765800" cy="569463"/>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000" dirty="0">
                <a:ln w="6350">
                  <a:noFill/>
                </a:ln>
                <a:solidFill>
                  <a:schemeClr val="tx1"/>
                </a:solidFill>
                <a:latin typeface="Segoe UI Semibold" panose="020B0702040204020203" pitchFamily="34" charset="0"/>
                <a:cs typeface="Segoe UI Semibold" panose="020B0702040204020203" pitchFamily="34" charset="0"/>
              </a:rPr>
              <a:t>The Outlook document reflects the contribution and work of many stock assessment biologists across the region.</a:t>
            </a:r>
          </a:p>
          <a:p>
            <a:endParaRPr lang="en-US" dirty="0"/>
          </a:p>
        </p:txBody>
      </p:sp>
      <p:sp>
        <p:nvSpPr>
          <p:cNvPr id="7" name="Content Placeholder 13">
            <a:extLst>
              <a:ext uri="{FF2B5EF4-FFF2-40B4-BE49-F238E27FC236}">
                <a16:creationId xmlns:a16="http://schemas.microsoft.com/office/drawing/2014/main" id="{4D7BD986-9C67-D7F3-B803-0D664481D11D}"/>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40293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5E31E-2099-C800-E11A-A5D5945CD0B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BE78F3-2340-95AD-BA72-0ACB4EDA1FE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5</a:t>
            </a:fld>
            <a:endParaRPr lang="en-US" altLang="en-US"/>
          </a:p>
        </p:txBody>
      </p:sp>
      <p:sp>
        <p:nvSpPr>
          <p:cNvPr id="10" name="Title 1">
            <a:extLst>
              <a:ext uri="{FF2B5EF4-FFF2-40B4-BE49-F238E27FC236}">
                <a16:creationId xmlns:a16="http://schemas.microsoft.com/office/drawing/2014/main" id="{660FC958-D445-5BD2-19DE-70F17EEBAE45}"/>
              </a:ext>
            </a:extLst>
          </p:cNvPr>
          <p:cNvSpPr txBox="1">
            <a:spLocks/>
          </p:cNvSpPr>
          <p:nvPr/>
        </p:nvSpPr>
        <p:spPr>
          <a:xfrm>
            <a:off x="1067008" y="1037123"/>
            <a:ext cx="50289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200" spc="-85" dirty="0">
                <a:ln w="6350">
                  <a:noFill/>
                </a:ln>
                <a:solidFill>
                  <a:schemeClr val="tx1">
                    <a:lumMod val="95000"/>
                    <a:lumOff val="5000"/>
                  </a:schemeClr>
                </a:solidFill>
                <a:effectLst/>
                <a:ea typeface="ヒラギノ角ゴ Pro W3" pitchFamily="127" charset="-128"/>
              </a:rPr>
              <a:t>How Outlooks Are Defined</a:t>
            </a:r>
            <a:endParaRPr lang="en-CA" altLang="en-US" sz="3200" spc="-85" dirty="0">
              <a:ln w="6350">
                <a:noFill/>
              </a:ln>
              <a:solidFill>
                <a:schemeClr val="tx1">
                  <a:lumMod val="95000"/>
                  <a:lumOff val="5000"/>
                </a:schemeClr>
              </a:solidFill>
              <a:effectLst/>
              <a:ea typeface="ヒラギノ角ゴ Pro W3" pitchFamily="127" charset="-128"/>
            </a:endParaRPr>
          </a:p>
        </p:txBody>
      </p:sp>
      <p:sp>
        <p:nvSpPr>
          <p:cNvPr id="3" name="Content Placeholder 13">
            <a:extLst>
              <a:ext uri="{FF2B5EF4-FFF2-40B4-BE49-F238E27FC236}">
                <a16:creationId xmlns:a16="http://schemas.microsoft.com/office/drawing/2014/main" id="{06C2D683-B891-8618-C160-F30DB3F3331F}"/>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graphicFrame>
        <p:nvGraphicFramePr>
          <p:cNvPr id="4" name="Table 3">
            <a:extLst>
              <a:ext uri="{FF2B5EF4-FFF2-40B4-BE49-F238E27FC236}">
                <a16:creationId xmlns:a16="http://schemas.microsoft.com/office/drawing/2014/main" id="{C0A2EEA3-78AA-C48F-5B3F-03D28D1CC9B1}"/>
              </a:ext>
            </a:extLst>
          </p:cNvPr>
          <p:cNvGraphicFramePr>
            <a:graphicFrameLocks noGrp="1"/>
          </p:cNvGraphicFramePr>
          <p:nvPr>
            <p:extLst>
              <p:ext uri="{D42A27DB-BD31-4B8C-83A1-F6EECF244321}">
                <p14:modId xmlns:p14="http://schemas.microsoft.com/office/powerpoint/2010/main" val="3567794490"/>
              </p:ext>
            </p:extLst>
          </p:nvPr>
        </p:nvGraphicFramePr>
        <p:xfrm>
          <a:off x="1067008" y="2331720"/>
          <a:ext cx="10403332" cy="1828800"/>
        </p:xfrm>
        <a:graphic>
          <a:graphicData uri="http://schemas.openxmlformats.org/drawingml/2006/table">
            <a:tbl>
              <a:tblPr firstRow="1" bandRow="1">
                <a:tableStyleId>{5C22544A-7EE6-4342-B048-85BDC9FD1C3A}</a:tableStyleId>
              </a:tblPr>
              <a:tblGrid>
                <a:gridCol w="3554540">
                  <a:extLst>
                    <a:ext uri="{9D8B030D-6E8A-4147-A177-3AD203B41FA5}">
                      <a16:colId xmlns:a16="http://schemas.microsoft.com/office/drawing/2014/main" val="1197356970"/>
                    </a:ext>
                  </a:extLst>
                </a:gridCol>
                <a:gridCol w="1752918">
                  <a:extLst>
                    <a:ext uri="{9D8B030D-6E8A-4147-A177-3AD203B41FA5}">
                      <a16:colId xmlns:a16="http://schemas.microsoft.com/office/drawing/2014/main" val="3508749620"/>
                    </a:ext>
                  </a:extLst>
                </a:gridCol>
                <a:gridCol w="5095874">
                  <a:extLst>
                    <a:ext uri="{9D8B030D-6E8A-4147-A177-3AD203B41FA5}">
                      <a16:colId xmlns:a16="http://schemas.microsoft.com/office/drawing/2014/main" val="1339033514"/>
                    </a:ext>
                  </a:extLst>
                </a:gridCol>
              </a:tblGrid>
              <a:tr h="370840">
                <a:tc>
                  <a:txBody>
                    <a:bodyPr/>
                    <a:lstStyle/>
                    <a:p>
                      <a:r>
                        <a:rPr lang="en-US" sz="2400" dirty="0">
                          <a:latin typeface="Segoe UI Semibold" panose="020B0702040204020203" pitchFamily="34" charset="0"/>
                          <a:cs typeface="Segoe UI Semibold" panose="020B0702040204020203" pitchFamily="34" charset="0"/>
                        </a:rPr>
                        <a:t>Condition</a:t>
                      </a:r>
                    </a:p>
                  </a:txBody>
                  <a:tcPr>
                    <a:solidFill>
                      <a:srgbClr val="456B87"/>
                    </a:solidFill>
                  </a:tcPr>
                </a:tc>
                <a:tc>
                  <a:txBody>
                    <a:bodyPr/>
                    <a:lstStyle/>
                    <a:p>
                      <a:r>
                        <a:rPr lang="en-US" sz="2400" dirty="0">
                          <a:latin typeface="Segoe UI Semibold" panose="020B0702040204020203" pitchFamily="34" charset="0"/>
                          <a:cs typeface="Segoe UI Semibold" panose="020B0702040204020203" pitchFamily="34" charset="0"/>
                        </a:rPr>
                        <a:t>Scale used</a:t>
                      </a:r>
                    </a:p>
                  </a:txBody>
                  <a:tcPr>
                    <a:solidFill>
                      <a:srgbClr val="456B87"/>
                    </a:solidFill>
                  </a:tcPr>
                </a:tc>
                <a:tc>
                  <a:txBody>
                    <a:bodyPr/>
                    <a:lstStyle/>
                    <a:p>
                      <a:r>
                        <a:rPr lang="en-US" sz="2400" dirty="0">
                          <a:latin typeface="Segoe UI Semibold" panose="020B0702040204020203" pitchFamily="34" charset="0"/>
                          <a:cs typeface="Segoe UI Semibold" panose="020B0702040204020203" pitchFamily="34" charset="0"/>
                        </a:rPr>
                        <a:t>Framework to apply</a:t>
                      </a:r>
                    </a:p>
                  </a:txBody>
                  <a:tcPr>
                    <a:solidFill>
                      <a:srgbClr val="456B87"/>
                    </a:solidFill>
                  </a:tcPr>
                </a:tc>
                <a:extLst>
                  <a:ext uri="{0D108BD9-81ED-4DB2-BD59-A6C34878D82A}">
                    <a16:rowId xmlns:a16="http://schemas.microsoft.com/office/drawing/2014/main" val="1090129548"/>
                  </a:ext>
                </a:extLst>
              </a:tr>
              <a:tr h="370840">
                <a:tc>
                  <a:txBody>
                    <a:bodyPr/>
                    <a:lstStyle/>
                    <a:p>
                      <a:r>
                        <a:rPr lang="en-US" sz="2400" dirty="0">
                          <a:latin typeface="Segoe UI Semilight" panose="020B0402040204020203" pitchFamily="34" charset="0"/>
                          <a:cs typeface="Segoe UI Semilight" panose="020B0402040204020203" pitchFamily="34" charset="0"/>
                        </a:rPr>
                        <a:t>Default</a:t>
                      </a:r>
                    </a:p>
                  </a:txBody>
                  <a:tcPr>
                    <a:solidFill>
                      <a:srgbClr val="97A7B3"/>
                    </a:solidFill>
                  </a:tcPr>
                </a:tc>
                <a:tc>
                  <a:txBody>
                    <a:bodyPr/>
                    <a:lstStyle/>
                    <a:p>
                      <a:r>
                        <a:rPr lang="en-US" sz="2400" dirty="0">
                          <a:latin typeface="Segoe UI Semilight" panose="020B0402040204020203" pitchFamily="34" charset="0"/>
                          <a:cs typeface="Segoe UI Semilight" panose="020B0402040204020203" pitchFamily="34" charset="0"/>
                        </a:rPr>
                        <a:t>SMU</a:t>
                      </a:r>
                    </a:p>
                  </a:txBody>
                  <a:tcPr>
                    <a:solidFill>
                      <a:srgbClr val="97A7B3"/>
                    </a:solidFill>
                  </a:tcPr>
                </a:tc>
                <a:tc>
                  <a:txBody>
                    <a:bodyPr/>
                    <a:lstStyle/>
                    <a:p>
                      <a:r>
                        <a:rPr lang="en-US" sz="2400" dirty="0">
                          <a:latin typeface="Segoe UI Semilight" panose="020B0402040204020203" pitchFamily="34" charset="0"/>
                          <a:cs typeface="Segoe UI Semilight" panose="020B0402040204020203" pitchFamily="34" charset="0"/>
                        </a:rPr>
                        <a:t>Precautionary Approach</a:t>
                      </a:r>
                    </a:p>
                  </a:txBody>
                  <a:tcPr>
                    <a:solidFill>
                      <a:srgbClr val="97A7B3"/>
                    </a:solidFill>
                  </a:tcPr>
                </a:tc>
                <a:extLst>
                  <a:ext uri="{0D108BD9-81ED-4DB2-BD59-A6C34878D82A}">
                    <a16:rowId xmlns:a16="http://schemas.microsoft.com/office/drawing/2014/main" val="3963559678"/>
                  </a:ext>
                </a:extLst>
              </a:tr>
              <a:tr h="370840">
                <a:tc>
                  <a:txBody>
                    <a:bodyPr/>
                    <a:lstStyle/>
                    <a:p>
                      <a:r>
                        <a:rPr lang="en-US" sz="2400" dirty="0">
                          <a:latin typeface="Segoe UI Semilight" panose="020B0402040204020203" pitchFamily="34" charset="0"/>
                          <a:cs typeface="Segoe UI Semilight" panose="020B0402040204020203" pitchFamily="34" charset="0"/>
                        </a:rPr>
                        <a:t>When CU-level data exist</a:t>
                      </a:r>
                    </a:p>
                  </a:txBody>
                  <a:tcPr>
                    <a:solidFill>
                      <a:srgbClr val="97A7B3"/>
                    </a:solidFill>
                  </a:tcPr>
                </a:tc>
                <a:tc>
                  <a:txBody>
                    <a:bodyPr/>
                    <a:lstStyle/>
                    <a:p>
                      <a:r>
                        <a:rPr lang="en-US" sz="2400" dirty="0">
                          <a:latin typeface="Segoe UI Semilight" panose="020B0402040204020203" pitchFamily="34" charset="0"/>
                          <a:cs typeface="Segoe UI Semilight" panose="020B0402040204020203" pitchFamily="34" charset="0"/>
                        </a:rPr>
                        <a:t>CU</a:t>
                      </a:r>
                    </a:p>
                  </a:txBody>
                  <a:tcPr>
                    <a:solidFill>
                      <a:srgbClr val="97A7B3"/>
                    </a:solidFill>
                  </a:tcPr>
                </a:tc>
                <a:tc>
                  <a:txBody>
                    <a:bodyPr/>
                    <a:lstStyle/>
                    <a:p>
                      <a:r>
                        <a:rPr lang="en-US" sz="2400" dirty="0">
                          <a:latin typeface="Segoe UI Semilight" panose="020B0402040204020203" pitchFamily="34" charset="0"/>
                          <a:cs typeface="Segoe UI Semilight" panose="020B0402040204020203" pitchFamily="34" charset="0"/>
                        </a:rPr>
                        <a:t>Wild Salmon Policy benchmarks</a:t>
                      </a:r>
                    </a:p>
                  </a:txBody>
                  <a:tcPr>
                    <a:solidFill>
                      <a:srgbClr val="97A7B3"/>
                    </a:solidFill>
                  </a:tcPr>
                </a:tc>
                <a:extLst>
                  <a:ext uri="{0D108BD9-81ED-4DB2-BD59-A6C34878D82A}">
                    <a16:rowId xmlns:a16="http://schemas.microsoft.com/office/drawing/2014/main" val="1271499178"/>
                  </a:ext>
                </a:extLst>
              </a:tr>
              <a:tr h="370840">
                <a:tc>
                  <a:txBody>
                    <a:bodyPr/>
                    <a:lstStyle/>
                    <a:p>
                      <a:r>
                        <a:rPr lang="en-US" sz="2400" dirty="0">
                          <a:latin typeface="Segoe UI Semilight" panose="020B0402040204020203" pitchFamily="34" charset="0"/>
                          <a:cs typeface="Segoe UI Semilight" panose="020B0402040204020203" pitchFamily="34" charset="0"/>
                        </a:rPr>
                        <a:t>Data-limited stocks</a:t>
                      </a:r>
                    </a:p>
                  </a:txBody>
                  <a:tcPr>
                    <a:solidFill>
                      <a:srgbClr val="97A7B3"/>
                    </a:solidFill>
                  </a:tcPr>
                </a:tc>
                <a:tc>
                  <a:txBody>
                    <a:bodyPr/>
                    <a:lstStyle/>
                    <a:p>
                      <a:r>
                        <a:rPr lang="en-US" sz="2400" dirty="0">
                          <a:latin typeface="Segoe UI Semilight" panose="020B0402040204020203" pitchFamily="34" charset="0"/>
                          <a:cs typeface="Segoe UI Semilight" panose="020B0402040204020203" pitchFamily="34" charset="0"/>
                        </a:rPr>
                        <a:t>SMU</a:t>
                      </a:r>
                    </a:p>
                  </a:txBody>
                  <a:tcPr>
                    <a:solidFill>
                      <a:srgbClr val="97A7B3"/>
                    </a:solidFill>
                  </a:tcPr>
                </a:tc>
                <a:tc>
                  <a:txBody>
                    <a:bodyPr/>
                    <a:lstStyle/>
                    <a:p>
                      <a:r>
                        <a:rPr lang="en-US" sz="2400" dirty="0">
                          <a:latin typeface="Segoe UI Semilight" panose="020B0402040204020203" pitchFamily="34" charset="0"/>
                          <a:cs typeface="Segoe UI Semilight" panose="020B0402040204020203" pitchFamily="34" charset="0"/>
                        </a:rPr>
                        <a:t>Expert judgment applied</a:t>
                      </a:r>
                    </a:p>
                  </a:txBody>
                  <a:tcPr>
                    <a:solidFill>
                      <a:srgbClr val="97A7B3"/>
                    </a:solidFill>
                  </a:tcPr>
                </a:tc>
                <a:extLst>
                  <a:ext uri="{0D108BD9-81ED-4DB2-BD59-A6C34878D82A}">
                    <a16:rowId xmlns:a16="http://schemas.microsoft.com/office/drawing/2014/main" val="174509131"/>
                  </a:ext>
                </a:extLst>
              </a:tr>
            </a:tbl>
          </a:graphicData>
        </a:graphic>
      </p:graphicFrame>
    </p:spTree>
    <p:extLst>
      <p:ext uri="{BB962C8B-B14F-4D97-AF65-F5344CB8AC3E}">
        <p14:creationId xmlns:p14="http://schemas.microsoft.com/office/powerpoint/2010/main" val="3614277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BA94E-8EB8-F0B2-456C-8759547F8E21}"/>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6</a:t>
            </a:fld>
            <a:endParaRPr lang="en-US" altLang="en-US"/>
          </a:p>
        </p:txBody>
      </p:sp>
      <p:sp>
        <p:nvSpPr>
          <p:cNvPr id="3" name="Content Placeholder 2">
            <a:extLst>
              <a:ext uri="{FF2B5EF4-FFF2-40B4-BE49-F238E27FC236}">
                <a16:creationId xmlns:a16="http://schemas.microsoft.com/office/drawing/2014/main" id="{1DF6DFD5-A08F-92ED-4230-355AFE7AE57B}"/>
              </a:ext>
            </a:extLst>
          </p:cNvPr>
          <p:cNvSpPr txBox="1">
            <a:spLocks/>
          </p:cNvSpPr>
          <p:nvPr/>
        </p:nvSpPr>
        <p:spPr>
          <a:xfrm>
            <a:off x="1067008" y="1688755"/>
            <a:ext cx="7047472" cy="3986339"/>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latin typeface="Segoe UI Semibold" panose="020B0702040204020203" pitchFamily="34" charset="0"/>
                <a:cs typeface="Segoe UI Semibold" panose="020B0702040204020203" pitchFamily="34" charset="0"/>
              </a:rPr>
              <a:t>What is an SMU?</a:t>
            </a:r>
          </a:p>
          <a:p>
            <a:r>
              <a:rPr lang="en-US" sz="1600" dirty="0">
                <a:latin typeface="Segoe UI Semilight" panose="020B0402040204020203" pitchFamily="34" charset="0"/>
                <a:cs typeface="Segoe UI Semilight" panose="020B0402040204020203" pitchFamily="34" charset="0"/>
              </a:rPr>
              <a:t>A group of one or more Conservation Units (CUs) managed together</a:t>
            </a:r>
          </a:p>
          <a:p>
            <a:r>
              <a:rPr lang="en-US" sz="1600" dirty="0">
                <a:latin typeface="Segoe UI Semilight" panose="020B0402040204020203" pitchFamily="34" charset="0"/>
                <a:cs typeface="Segoe UI Semilight" panose="020B0402040204020203" pitchFamily="34" charset="0"/>
              </a:rPr>
              <a:t>Harvest rules usually apply to the aggregate</a:t>
            </a:r>
          </a:p>
          <a:p>
            <a:pPr marL="0" indent="0">
              <a:buNone/>
            </a:pPr>
            <a:endParaRPr lang="en-US" sz="1600" b="1" dirty="0">
              <a:latin typeface="Segoe UI Semilight" panose="020B0402040204020203" pitchFamily="34" charset="0"/>
              <a:cs typeface="Segoe UI Semilight" panose="020B0402040204020203" pitchFamily="34" charset="0"/>
            </a:endParaRPr>
          </a:p>
          <a:p>
            <a:pPr marL="0" indent="0">
              <a:buNone/>
            </a:pPr>
            <a:r>
              <a:rPr lang="en-US" sz="1600" b="1" dirty="0">
                <a:latin typeface="Segoe UI Semibold" panose="020B0702040204020203" pitchFamily="34" charset="0"/>
                <a:cs typeface="Segoe UI Semibold" panose="020B0702040204020203" pitchFamily="34" charset="0"/>
              </a:rPr>
              <a:t>Why use SMUs?</a:t>
            </a:r>
            <a:endParaRPr lang="en-US" sz="1600" dirty="0">
              <a:latin typeface="Segoe UI Semibold" panose="020B0702040204020203" pitchFamily="34" charset="0"/>
              <a:cs typeface="Segoe UI Semibold" panose="020B0702040204020203" pitchFamily="34" charset="0"/>
            </a:endParaRPr>
          </a:p>
          <a:p>
            <a:r>
              <a:rPr lang="en-US" sz="1600" dirty="0">
                <a:latin typeface="Segoe UI Semilight" panose="020B0402040204020203" pitchFamily="34" charset="0"/>
                <a:cs typeface="Segoe UI Semilight" panose="020B0402040204020203" pitchFamily="34" charset="0"/>
              </a:rPr>
              <a:t>Practical grouping of CUs for harvest planning and reporting</a:t>
            </a:r>
          </a:p>
          <a:p>
            <a:r>
              <a:rPr lang="en-US" sz="1600" dirty="0">
                <a:latin typeface="Segoe UI Semilight" panose="020B0402040204020203" pitchFamily="34" charset="0"/>
                <a:cs typeface="Segoe UI Semilight" panose="020B0402040204020203" pitchFamily="34" charset="0"/>
              </a:rPr>
              <a:t>Basis for Integrated Fisheries Management Plans (IFMPs)</a:t>
            </a:r>
          </a:p>
          <a:p>
            <a:pPr marL="0" indent="0">
              <a:buNone/>
            </a:pPr>
            <a:endParaRPr lang="en-US" sz="1600" b="1" dirty="0">
              <a:latin typeface="Segoe UI Semilight" panose="020B0402040204020203" pitchFamily="34" charset="0"/>
              <a:cs typeface="Segoe UI Semilight" panose="020B0402040204020203" pitchFamily="34" charset="0"/>
            </a:endParaRPr>
          </a:p>
          <a:p>
            <a:pPr marL="0" indent="0">
              <a:buNone/>
            </a:pPr>
            <a:r>
              <a:rPr lang="en-US" sz="1600" b="1" dirty="0">
                <a:latin typeface="Segoe UI Semibold" panose="020B0702040204020203" pitchFamily="34" charset="0"/>
                <a:cs typeface="Segoe UI Semibold" panose="020B0702040204020203" pitchFamily="34" charset="0"/>
              </a:rPr>
              <a:t>Important Notes</a:t>
            </a:r>
            <a:endParaRPr lang="en-US" sz="1600" dirty="0">
              <a:latin typeface="Segoe UI Semibold" panose="020B0702040204020203" pitchFamily="34" charset="0"/>
              <a:cs typeface="Segoe UI Semibold" panose="020B0702040204020203" pitchFamily="34" charset="0"/>
            </a:endParaRPr>
          </a:p>
          <a:p>
            <a:r>
              <a:rPr lang="en-US" sz="1600" dirty="0">
                <a:latin typeface="Segoe UI Semilight" panose="020B0402040204020203" pitchFamily="34" charset="0"/>
                <a:cs typeface="Segoe UI Semilight" panose="020B0402040204020203" pitchFamily="34" charset="0"/>
              </a:rPr>
              <a:t>CU-level diversity still considered</a:t>
            </a:r>
          </a:p>
          <a:p>
            <a:r>
              <a:rPr lang="en-US" sz="1600" dirty="0">
                <a:latin typeface="Segoe UI Semilight" panose="020B0402040204020203" pitchFamily="34" charset="0"/>
                <a:cs typeface="Segoe UI Semilight" panose="020B0402040204020203" pitchFamily="34" charset="0"/>
              </a:rPr>
              <a:t>Precautionary Approach often applied within SMUs</a:t>
            </a:r>
          </a:p>
        </p:txBody>
      </p:sp>
      <p:sp>
        <p:nvSpPr>
          <p:cNvPr id="4" name="Title 1">
            <a:extLst>
              <a:ext uri="{FF2B5EF4-FFF2-40B4-BE49-F238E27FC236}">
                <a16:creationId xmlns:a16="http://schemas.microsoft.com/office/drawing/2014/main" id="{854209C4-65A0-F779-24C2-299481AFEEA1}"/>
              </a:ext>
            </a:extLst>
          </p:cNvPr>
          <p:cNvSpPr txBox="1">
            <a:spLocks/>
          </p:cNvSpPr>
          <p:nvPr/>
        </p:nvSpPr>
        <p:spPr>
          <a:xfrm>
            <a:off x="1067008" y="1037123"/>
            <a:ext cx="50289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Stock Management Units</a:t>
            </a:r>
          </a:p>
        </p:txBody>
      </p:sp>
      <p:sp>
        <p:nvSpPr>
          <p:cNvPr id="5" name="Content Placeholder 13">
            <a:extLst>
              <a:ext uri="{FF2B5EF4-FFF2-40B4-BE49-F238E27FC236}">
                <a16:creationId xmlns:a16="http://schemas.microsoft.com/office/drawing/2014/main" id="{87CD96E4-C84F-9692-BBD6-47A6EEAF2FA1}"/>
              </a:ext>
            </a:extLst>
          </p:cNvPr>
          <p:cNvSpPr txBox="1">
            <a:spLocks/>
          </p:cNvSpPr>
          <p:nvPr/>
        </p:nvSpPr>
        <p:spPr>
          <a:xfrm>
            <a:off x="8114480" y="178756"/>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dirty="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dirty="0">
              <a:ln w="6350">
                <a:noFill/>
              </a:ln>
              <a:solidFill>
                <a:schemeClr val="bg1"/>
              </a:solidFill>
            </a:endParaRPr>
          </a:p>
          <a:p>
            <a:endParaRPr lang="en-US" dirty="0"/>
          </a:p>
        </p:txBody>
      </p:sp>
      <p:pic>
        <p:nvPicPr>
          <p:cNvPr id="7" name="Picture 6">
            <a:extLst>
              <a:ext uri="{FF2B5EF4-FFF2-40B4-BE49-F238E27FC236}">
                <a16:creationId xmlns:a16="http://schemas.microsoft.com/office/drawing/2014/main" id="{90777B15-4B97-29BD-6355-BF59734D00E8}"/>
              </a:ext>
            </a:extLst>
          </p:cNvPr>
          <p:cNvPicPr>
            <a:picLocks noChangeAspect="1"/>
          </p:cNvPicPr>
          <p:nvPr/>
        </p:nvPicPr>
        <p:blipFill>
          <a:blip r:embed="rId3"/>
          <a:stretch>
            <a:fillRect/>
          </a:stretch>
        </p:blipFill>
        <p:spPr>
          <a:xfrm>
            <a:off x="8319306" y="1384299"/>
            <a:ext cx="3105681" cy="4269077"/>
          </a:xfrm>
          <a:prstGeom prst="rect">
            <a:avLst/>
          </a:prstGeom>
        </p:spPr>
      </p:pic>
      <p:sp>
        <p:nvSpPr>
          <p:cNvPr id="6" name="TextBox 5">
            <a:extLst>
              <a:ext uri="{FF2B5EF4-FFF2-40B4-BE49-F238E27FC236}">
                <a16:creationId xmlns:a16="http://schemas.microsoft.com/office/drawing/2014/main" id="{F99F8A24-3609-9A4B-A0E8-8F4DD0F56BA2}"/>
              </a:ext>
            </a:extLst>
          </p:cNvPr>
          <p:cNvSpPr txBox="1"/>
          <p:nvPr/>
        </p:nvSpPr>
        <p:spPr>
          <a:xfrm>
            <a:off x="8319306" y="5653377"/>
            <a:ext cx="3358246" cy="338554"/>
          </a:xfrm>
          <a:prstGeom prst="rect">
            <a:avLst/>
          </a:prstGeom>
          <a:noFill/>
        </p:spPr>
        <p:txBody>
          <a:bodyPr wrap="square" rtlCol="0">
            <a:spAutoFit/>
          </a:bodyPr>
          <a:lstStyle/>
          <a:p>
            <a:r>
              <a:rPr lang="en-US" sz="1600" dirty="0">
                <a:latin typeface="Segoe UI Semilight" panose="020B0402040204020203" pitchFamily="34" charset="0"/>
                <a:cs typeface="Segoe UI Semilight" panose="020B0402040204020203" pitchFamily="34" charset="0"/>
              </a:rPr>
              <a:t>SMUs for Chinook salmon</a:t>
            </a:r>
          </a:p>
        </p:txBody>
      </p:sp>
    </p:spTree>
    <p:extLst>
      <p:ext uri="{BB962C8B-B14F-4D97-AF65-F5344CB8AC3E}">
        <p14:creationId xmlns:p14="http://schemas.microsoft.com/office/powerpoint/2010/main" val="227045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E271C-A17E-D37B-F534-20C6F32828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E25F8E-E69F-9F94-2752-0D6E5EA7D4B8}"/>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7</a:t>
            </a:fld>
            <a:endParaRPr lang="en-US" altLang="en-US"/>
          </a:p>
        </p:txBody>
      </p:sp>
      <p:sp>
        <p:nvSpPr>
          <p:cNvPr id="3" name="Content Placeholder 2">
            <a:extLst>
              <a:ext uri="{FF2B5EF4-FFF2-40B4-BE49-F238E27FC236}">
                <a16:creationId xmlns:a16="http://schemas.microsoft.com/office/drawing/2014/main" id="{B8CFEF6C-89F5-BAA0-6A15-A8F6FEA4C86A}"/>
              </a:ext>
            </a:extLst>
          </p:cNvPr>
          <p:cNvSpPr txBox="1">
            <a:spLocks/>
          </p:cNvSpPr>
          <p:nvPr/>
        </p:nvSpPr>
        <p:spPr>
          <a:xfrm>
            <a:off x="1067008" y="2254671"/>
            <a:ext cx="10311145" cy="3103073"/>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latin typeface="Segoe UI Semibold" panose="020B0702040204020203" pitchFamily="34" charset="0"/>
                <a:cs typeface="Segoe UI Semibold" panose="020B0702040204020203" pitchFamily="34" charset="0"/>
              </a:rPr>
              <a:t>Purpose of forecasts and outlooks</a:t>
            </a:r>
            <a:endParaRPr lang="en-US" sz="2000" dirty="0">
              <a:latin typeface="Segoe UI Semibold" panose="020B0702040204020203" pitchFamily="34" charset="0"/>
              <a:cs typeface="Segoe UI Semibold" panose="020B0702040204020203" pitchFamily="34" charset="0"/>
            </a:endParaRPr>
          </a:p>
          <a:p>
            <a:r>
              <a:rPr lang="en-US" sz="2000" dirty="0">
                <a:latin typeface="Segoe UI Semilight" panose="020B0402040204020203" pitchFamily="34" charset="0"/>
                <a:cs typeface="Segoe UI Semilight" panose="020B0402040204020203" pitchFamily="34" charset="0"/>
              </a:rPr>
              <a:t>Inform harvest managers about expected stock abundance</a:t>
            </a:r>
          </a:p>
          <a:p>
            <a:r>
              <a:rPr lang="en-US" sz="2000" dirty="0">
                <a:latin typeface="Segoe UI Semilight" panose="020B0402040204020203" pitchFamily="34" charset="0"/>
                <a:cs typeface="Segoe UI Semilight" panose="020B0402040204020203" pitchFamily="34" charset="0"/>
              </a:rPr>
              <a:t>Support adjustments to harvest plans</a:t>
            </a:r>
          </a:p>
          <a:p>
            <a:pPr marL="0" indent="0">
              <a:buNone/>
            </a:pPr>
            <a:endParaRPr lang="en-US" sz="2000" b="1" dirty="0">
              <a:latin typeface="Segoe UI Semilight" panose="020B0402040204020203" pitchFamily="34" charset="0"/>
              <a:cs typeface="Segoe UI Semilight" panose="020B0402040204020203" pitchFamily="34" charset="0"/>
            </a:endParaRPr>
          </a:p>
          <a:p>
            <a:pPr marL="0" indent="0">
              <a:buNone/>
            </a:pPr>
            <a:r>
              <a:rPr lang="en-US" sz="2000" b="1" dirty="0">
                <a:latin typeface="Segoe UI Semibold" panose="020B0702040204020203" pitchFamily="34" charset="0"/>
                <a:cs typeface="Segoe UI Semibold" panose="020B0702040204020203" pitchFamily="34" charset="0"/>
              </a:rPr>
              <a:t>References points and targets</a:t>
            </a:r>
            <a:endParaRPr lang="en-US" sz="2000" dirty="0">
              <a:latin typeface="Segoe UI Semibold" panose="020B0702040204020203" pitchFamily="34" charset="0"/>
              <a:cs typeface="Segoe UI Semibold" panose="020B0702040204020203" pitchFamily="34" charset="0"/>
            </a:endParaRPr>
          </a:p>
          <a:p>
            <a:r>
              <a:rPr lang="en-US" sz="2000" dirty="0">
                <a:latin typeface="Segoe UI Semilight" panose="020B0402040204020203" pitchFamily="34" charset="0"/>
                <a:cs typeface="Segoe UI Semilight" panose="020B0402040204020203" pitchFamily="34" charset="0"/>
              </a:rPr>
              <a:t>Biological benchmarks or limit reference points included when available</a:t>
            </a:r>
          </a:p>
          <a:p>
            <a:r>
              <a:rPr lang="en-US" sz="2000" dirty="0">
                <a:latin typeface="Segoe UI Semilight" panose="020B0402040204020203" pitchFamily="34" charset="0"/>
                <a:cs typeface="Segoe UI Semilight" panose="020B0402040204020203" pitchFamily="34" charset="0"/>
              </a:rPr>
              <a:t>Management targets noted if in place</a:t>
            </a:r>
          </a:p>
          <a:p>
            <a:pPr marL="0" indent="0">
              <a:buNone/>
            </a:pPr>
            <a:endParaRPr lang="en-US" sz="2000" b="1" dirty="0">
              <a:latin typeface="Segoe UI Semilight" panose="020B0402040204020203" pitchFamily="34" charset="0"/>
              <a:cs typeface="Segoe UI Semilight" panose="020B0402040204020203" pitchFamily="34" charset="0"/>
            </a:endParaRPr>
          </a:p>
          <a:p>
            <a:pPr marL="0" indent="0">
              <a:buNone/>
            </a:pPr>
            <a:r>
              <a:rPr lang="en-US" sz="2000" b="1" dirty="0">
                <a:latin typeface="Segoe UI Semibold" panose="020B0702040204020203" pitchFamily="34" charset="0"/>
                <a:cs typeface="Segoe UI Semibold" panose="020B0702040204020203" pitchFamily="34" charset="0"/>
              </a:rPr>
              <a:t>Current gap</a:t>
            </a:r>
            <a:endParaRPr lang="en-US" sz="2000" dirty="0">
              <a:latin typeface="Segoe UI Semibold" panose="020B0702040204020203" pitchFamily="34" charset="0"/>
              <a:cs typeface="Segoe UI Semibold" panose="020B0702040204020203" pitchFamily="34" charset="0"/>
            </a:endParaRPr>
          </a:p>
          <a:p>
            <a:r>
              <a:rPr lang="en-US" sz="2000" dirty="0">
                <a:latin typeface="Segoe UI Semilight" panose="020B0402040204020203" pitchFamily="34" charset="0"/>
                <a:cs typeface="Segoe UI Semilight" panose="020B0402040204020203" pitchFamily="34" charset="0"/>
              </a:rPr>
              <a:t>Many stocks lack defined references</a:t>
            </a:r>
          </a:p>
          <a:p>
            <a:r>
              <a:rPr lang="en-US" sz="2000" dirty="0">
                <a:latin typeface="Segoe UI Semilight" panose="020B0402040204020203" pitchFamily="34" charset="0"/>
                <a:cs typeface="Segoe UI Semilight" panose="020B0402040204020203" pitchFamily="34" charset="0"/>
              </a:rPr>
              <a:t>Work is ongoing to develop methods and analyses</a:t>
            </a:r>
          </a:p>
        </p:txBody>
      </p:sp>
      <p:sp>
        <p:nvSpPr>
          <p:cNvPr id="4" name="Title 1">
            <a:extLst>
              <a:ext uri="{FF2B5EF4-FFF2-40B4-BE49-F238E27FC236}">
                <a16:creationId xmlns:a16="http://schemas.microsoft.com/office/drawing/2014/main" id="{E9F4B1A6-8575-0B10-E8F3-165AA92BBF33}"/>
              </a:ext>
            </a:extLst>
          </p:cNvPr>
          <p:cNvSpPr txBox="1">
            <a:spLocks/>
          </p:cNvSpPr>
          <p:nvPr/>
        </p:nvSpPr>
        <p:spPr>
          <a:xfrm>
            <a:off x="1067008" y="1037123"/>
            <a:ext cx="7518192" cy="471488"/>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CA" altLang="en-US" sz="3200" spc="-85">
                <a:ln w="6350">
                  <a:noFill/>
                </a:ln>
                <a:solidFill>
                  <a:schemeClr val="tx1">
                    <a:lumMod val="95000"/>
                    <a:lumOff val="5000"/>
                  </a:schemeClr>
                </a:solidFill>
                <a:effectLst/>
                <a:ea typeface="ヒラギノ角ゴ Pro W3" pitchFamily="127" charset="-128"/>
              </a:rPr>
              <a:t>Biological and Management References</a:t>
            </a:r>
          </a:p>
        </p:txBody>
      </p:sp>
      <p:sp>
        <p:nvSpPr>
          <p:cNvPr id="5" name="Content Placeholder 13">
            <a:extLst>
              <a:ext uri="{FF2B5EF4-FFF2-40B4-BE49-F238E27FC236}">
                <a16:creationId xmlns:a16="http://schemas.microsoft.com/office/drawing/2014/main" id="{1A59F964-FED8-295C-85CD-BA175BD8894F}"/>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Tree>
    <p:extLst>
      <p:ext uri="{BB962C8B-B14F-4D97-AF65-F5344CB8AC3E}">
        <p14:creationId xmlns:p14="http://schemas.microsoft.com/office/powerpoint/2010/main" val="472400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28FB6-CF75-C519-A90D-2A6C5B47426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6F9A2F-FF03-6442-6756-977EBBF2BDA8}"/>
              </a:ext>
            </a:extLst>
          </p:cNvPr>
          <p:cNvSpPr>
            <a:spLocks noGrp="1"/>
          </p:cNvSpPr>
          <p:nvPr>
            <p:ph type="sldNum" sz="quarter" idx="12"/>
          </p:nvPr>
        </p:nvSpPr>
        <p:spPr>
          <a:xfrm>
            <a:off x="609606" y="6459865"/>
            <a:ext cx="1310217" cy="165220"/>
          </a:xfrm>
        </p:spPr>
        <p:txBody>
          <a:bodyPr/>
          <a:lstStyle/>
          <a:p>
            <a:pPr algn="l"/>
            <a:fld id="{A3C1C3F4-7627-499B-A387-D46B6B71D0BD}" type="slidenum">
              <a:rPr lang="en-US" altLang="en-US" smtClean="0"/>
              <a:pPr algn="l"/>
              <a:t>8</a:t>
            </a:fld>
            <a:endParaRPr lang="en-US" altLang="en-US"/>
          </a:p>
        </p:txBody>
      </p:sp>
      <p:sp>
        <p:nvSpPr>
          <p:cNvPr id="6" name="Title 1">
            <a:extLst>
              <a:ext uri="{FF2B5EF4-FFF2-40B4-BE49-F238E27FC236}">
                <a16:creationId xmlns:a16="http://schemas.microsoft.com/office/drawing/2014/main" id="{05315F48-1DF7-773D-099E-9B5BC36109E2}"/>
              </a:ext>
            </a:extLst>
          </p:cNvPr>
          <p:cNvSpPr txBox="1">
            <a:spLocks/>
          </p:cNvSpPr>
          <p:nvPr/>
        </p:nvSpPr>
        <p:spPr>
          <a:xfrm>
            <a:off x="461818" y="1065516"/>
            <a:ext cx="11268363" cy="111367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dirty="0">
                <a:ln w="6350">
                  <a:noFill/>
                </a:ln>
                <a:solidFill>
                  <a:schemeClr val="tx1">
                    <a:lumMod val="95000"/>
                    <a:lumOff val="5000"/>
                  </a:schemeClr>
                </a:solidFill>
                <a:effectLst/>
                <a:ea typeface="ヒラギノ角ゴ Pro W3" pitchFamily="127" charset="-128"/>
              </a:rPr>
              <a:t>Wild Salmon Policy Benchmarks</a:t>
            </a:r>
            <a:endParaRPr lang="en-CA" altLang="en-US" sz="3000" spc="-85" dirty="0">
              <a:ln w="6350">
                <a:noFill/>
              </a:ln>
              <a:solidFill>
                <a:schemeClr val="tx1">
                  <a:lumMod val="95000"/>
                  <a:lumOff val="5000"/>
                </a:schemeClr>
              </a:solidFill>
              <a:effectLst/>
              <a:ea typeface="ヒラギノ角ゴ Pro W3" pitchFamily="127" charset="-128"/>
            </a:endParaRPr>
          </a:p>
        </p:txBody>
      </p:sp>
      <p:sp>
        <p:nvSpPr>
          <p:cNvPr id="3" name="Content Placeholder 13">
            <a:extLst>
              <a:ext uri="{FF2B5EF4-FFF2-40B4-BE49-F238E27FC236}">
                <a16:creationId xmlns:a16="http://schemas.microsoft.com/office/drawing/2014/main" id="{50E09253-C9C1-3375-E6D0-02FE950876BA}"/>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4" name="Content Placeholder 2">
            <a:extLst>
              <a:ext uri="{FF2B5EF4-FFF2-40B4-BE49-F238E27FC236}">
                <a16:creationId xmlns:a16="http://schemas.microsoft.com/office/drawing/2014/main" id="{12312D24-A944-B8E2-604B-520F690EA2D0}"/>
              </a:ext>
            </a:extLst>
          </p:cNvPr>
          <p:cNvSpPr txBox="1">
            <a:spLocks/>
          </p:cNvSpPr>
          <p:nvPr/>
        </p:nvSpPr>
        <p:spPr>
          <a:xfrm>
            <a:off x="420758" y="2033545"/>
            <a:ext cx="5190983" cy="3417092"/>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Segoe UI Semibold" panose="020B0702040204020203" pitchFamily="34" charset="0"/>
                <a:cs typeface="Segoe UI Semibold" panose="020B0702040204020203" pitchFamily="34" charset="0"/>
              </a:rPr>
              <a:t>CU-level assessment under WSP</a:t>
            </a:r>
          </a:p>
          <a:p>
            <a:pPr lvl="1"/>
            <a:r>
              <a:rPr lang="en-US" sz="1600" dirty="0">
                <a:latin typeface="Segoe UI Semilight" panose="020B0402040204020203" pitchFamily="34" charset="0"/>
                <a:cs typeface="Segoe UI Semilight" panose="020B0402040204020203" pitchFamily="34" charset="0"/>
              </a:rPr>
              <a:t>CUs are assessed against biological benchmarks</a:t>
            </a:r>
          </a:p>
          <a:p>
            <a:pPr lvl="1"/>
            <a:r>
              <a:rPr lang="en-US" sz="1600" dirty="0">
                <a:latin typeface="Segoe UI Semilight" panose="020B0402040204020203" pitchFamily="34" charset="0"/>
                <a:cs typeface="Segoe UI Semilight" panose="020B0402040204020203" pitchFamily="34" charset="0"/>
              </a:rPr>
              <a:t>Benchmarks indicate significant changes in production status</a:t>
            </a:r>
          </a:p>
          <a:p>
            <a:pPr marL="457200" lvl="1" indent="0">
              <a:buNone/>
            </a:pPr>
            <a:endParaRPr lang="en-US" sz="1600" dirty="0">
              <a:latin typeface="Segoe UI Semilight" panose="020B0402040204020203" pitchFamily="34" charset="0"/>
              <a:cs typeface="Segoe UI Semilight" panose="020B0402040204020203" pitchFamily="34" charset="0"/>
            </a:endParaRPr>
          </a:p>
          <a:p>
            <a:pPr marL="0" indent="0">
              <a:buNone/>
            </a:pPr>
            <a:r>
              <a:rPr lang="en-US" sz="1800" dirty="0">
                <a:latin typeface="Segoe UI Semibold" panose="020B0702040204020203" pitchFamily="34" charset="0"/>
                <a:cs typeface="Segoe UI Semibold" panose="020B0702040204020203" pitchFamily="34" charset="0"/>
              </a:rPr>
              <a:t>Zones and management response</a:t>
            </a:r>
          </a:p>
          <a:p>
            <a:pPr lvl="1"/>
            <a:r>
              <a:rPr lang="en-US" sz="1800" b="1" dirty="0">
                <a:solidFill>
                  <a:srgbClr val="FF0000"/>
                </a:solidFill>
                <a:latin typeface="Segoe UI Semilight" panose="020B0402040204020203" pitchFamily="34" charset="0"/>
                <a:cs typeface="Segoe UI Semilight" panose="020B0402040204020203" pitchFamily="34" charset="0"/>
              </a:rPr>
              <a:t>Red</a:t>
            </a:r>
            <a:r>
              <a:rPr lang="en-US" sz="1800" dirty="0">
                <a:latin typeface="Segoe UI Semilight" panose="020B0402040204020203" pitchFamily="34" charset="0"/>
                <a:cs typeface="Segoe UI Semilight" panose="020B0402040204020203" pitchFamily="34" charset="0"/>
              </a:rPr>
              <a:t>: Low abundance ➔ </a:t>
            </a:r>
            <a:r>
              <a:rPr lang="en-US" sz="1800" dirty="0">
                <a:latin typeface="Segoe UI Semilight" panose="020B0402040204020203" pitchFamily="34" charset="0"/>
                <a:cs typeface="Segoe UI Semilight" panose="020B0402040204020203" pitchFamily="34" charset="0"/>
                <a:sym typeface="Wingdings" panose="05000000000000000000" pitchFamily="2" charset="2"/>
              </a:rPr>
              <a:t>high intervention</a:t>
            </a:r>
          </a:p>
          <a:p>
            <a:pPr lvl="1"/>
            <a:r>
              <a:rPr lang="en-US" sz="1800" b="1" dirty="0">
                <a:solidFill>
                  <a:srgbClr val="E29A26"/>
                </a:solidFill>
                <a:latin typeface="Segoe UI Semilight" panose="020B0402040204020203" pitchFamily="34" charset="0"/>
                <a:cs typeface="Segoe UI Semilight" panose="020B0402040204020203" pitchFamily="34" charset="0"/>
                <a:sym typeface="Wingdings" panose="05000000000000000000" pitchFamily="2" charset="2"/>
              </a:rPr>
              <a:t>Amber</a:t>
            </a:r>
            <a:r>
              <a:rPr lang="en-US" sz="1800" dirty="0">
                <a:latin typeface="Segoe UI Semilight" panose="020B0402040204020203" pitchFamily="34" charset="0"/>
                <a:cs typeface="Segoe UI Semilight" panose="020B0402040204020203" pitchFamily="34" charset="0"/>
                <a:sym typeface="Wingdings" panose="05000000000000000000" pitchFamily="2" charset="2"/>
              </a:rPr>
              <a:t>: Moderate abundance </a:t>
            </a:r>
            <a:r>
              <a:rPr lang="en-US" sz="1800" dirty="0">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sym typeface="Wingdings" panose="05000000000000000000" pitchFamily="2" charset="2"/>
              </a:rPr>
              <a:t> caution</a:t>
            </a:r>
          </a:p>
          <a:p>
            <a:pPr lvl="1"/>
            <a:r>
              <a:rPr lang="en-US" sz="1800" b="1" dirty="0">
                <a:solidFill>
                  <a:srgbClr val="00B050"/>
                </a:solidFill>
                <a:latin typeface="Segoe UI Semilight" panose="020B0402040204020203" pitchFamily="34" charset="0"/>
                <a:cs typeface="Segoe UI Semilight" panose="020B0402040204020203" pitchFamily="34" charset="0"/>
                <a:sym typeface="Wingdings" panose="05000000000000000000" pitchFamily="2" charset="2"/>
              </a:rPr>
              <a:t>Green</a:t>
            </a:r>
            <a:r>
              <a:rPr lang="en-US" sz="1800" dirty="0">
                <a:latin typeface="Segoe UI Semilight" panose="020B0402040204020203" pitchFamily="34" charset="0"/>
                <a:cs typeface="Segoe UI Semilight" panose="020B0402040204020203" pitchFamily="34" charset="0"/>
                <a:sym typeface="Wingdings" panose="05000000000000000000" pitchFamily="2" charset="2"/>
              </a:rPr>
              <a:t>: High abundance </a:t>
            </a:r>
            <a:r>
              <a:rPr lang="en-US" sz="1800" dirty="0">
                <a:latin typeface="Segoe UI Semilight" panose="020B0402040204020203" pitchFamily="34" charset="0"/>
                <a:cs typeface="Segoe UI Semilight" panose="020B0402040204020203" pitchFamily="34" charset="0"/>
              </a:rPr>
              <a:t>➔</a:t>
            </a:r>
            <a:r>
              <a:rPr lang="en-US" sz="1800" dirty="0">
                <a:latin typeface="Segoe UI Semilight" panose="020B0402040204020203" pitchFamily="34" charset="0"/>
                <a:cs typeface="Segoe UI Semilight" panose="020B0402040204020203" pitchFamily="34" charset="0"/>
                <a:sym typeface="Wingdings" panose="05000000000000000000" pitchFamily="2" charset="2"/>
              </a:rPr>
              <a:t> low intervention</a:t>
            </a:r>
            <a:endParaRPr lang="en-US" sz="1800"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98A36160-8E69-2363-4E93-F8B59AAC6D04}"/>
              </a:ext>
            </a:extLst>
          </p:cNvPr>
          <p:cNvSpPr txBox="1"/>
          <p:nvPr/>
        </p:nvSpPr>
        <p:spPr>
          <a:xfrm>
            <a:off x="6058970" y="5296748"/>
            <a:ext cx="5712272" cy="307777"/>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Benchmarks and zones under the Wild Salmon Policy (DFO, 2005)</a:t>
            </a:r>
          </a:p>
        </p:txBody>
      </p:sp>
      <p:pic>
        <p:nvPicPr>
          <p:cNvPr id="47" name="Picture 46" descr="A diagram of a fish&#10;&#10;AI-generated content may be incorrect.">
            <a:extLst>
              <a:ext uri="{FF2B5EF4-FFF2-40B4-BE49-F238E27FC236}">
                <a16:creationId xmlns:a16="http://schemas.microsoft.com/office/drawing/2014/main" id="{47A9EFA3-E291-456D-6259-2669B9DED6BC}"/>
              </a:ext>
            </a:extLst>
          </p:cNvPr>
          <p:cNvPicPr>
            <a:picLocks noChangeAspect="1"/>
          </p:cNvPicPr>
          <p:nvPr/>
        </p:nvPicPr>
        <p:blipFill>
          <a:blip r:embed="rId3"/>
          <a:stretch>
            <a:fillRect/>
          </a:stretch>
        </p:blipFill>
        <p:spPr>
          <a:xfrm>
            <a:off x="6095999" y="2138881"/>
            <a:ext cx="5388529" cy="3137334"/>
          </a:xfrm>
          <a:prstGeom prst="rect">
            <a:avLst/>
          </a:prstGeom>
        </p:spPr>
      </p:pic>
    </p:spTree>
    <p:extLst>
      <p:ext uri="{BB962C8B-B14F-4D97-AF65-F5344CB8AC3E}">
        <p14:creationId xmlns:p14="http://schemas.microsoft.com/office/powerpoint/2010/main" val="352505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3686A-D0E7-EA43-0F6F-16C1C6FCDD5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8DBEF1-6414-B135-9433-8ADC6739B4F4}"/>
              </a:ext>
            </a:extLst>
          </p:cNvPr>
          <p:cNvSpPr>
            <a:spLocks noGrp="1"/>
          </p:cNvSpPr>
          <p:nvPr>
            <p:ph type="sldNum" sz="quarter" idx="12"/>
          </p:nvPr>
        </p:nvSpPr>
        <p:spPr/>
        <p:txBody>
          <a:bodyPr/>
          <a:lstStyle/>
          <a:p>
            <a:pPr algn="l"/>
            <a:fld id="{A3C1C3F4-7627-499B-A387-D46B6B71D0BD}" type="slidenum">
              <a:rPr lang="en-US" altLang="en-US" smtClean="0"/>
              <a:pPr algn="l"/>
              <a:t>9</a:t>
            </a:fld>
            <a:endParaRPr lang="en-US" altLang="en-US"/>
          </a:p>
        </p:txBody>
      </p:sp>
      <p:sp>
        <p:nvSpPr>
          <p:cNvPr id="3" name="Title 1">
            <a:extLst>
              <a:ext uri="{FF2B5EF4-FFF2-40B4-BE49-F238E27FC236}">
                <a16:creationId xmlns:a16="http://schemas.microsoft.com/office/drawing/2014/main" id="{8791CE2B-144A-A5EB-614D-7229C039525D}"/>
              </a:ext>
            </a:extLst>
          </p:cNvPr>
          <p:cNvSpPr txBox="1">
            <a:spLocks/>
          </p:cNvSpPr>
          <p:nvPr/>
        </p:nvSpPr>
        <p:spPr>
          <a:xfrm>
            <a:off x="713064" y="890964"/>
            <a:ext cx="10670797" cy="560331"/>
          </a:xfrm>
          <a:prstGeom prst="rect">
            <a:avLst/>
          </a:prstGeom>
          <a:noFill/>
        </p:spPr>
        <p:txBody>
          <a:bodyPr>
            <a:noAutofit/>
          </a:bodyPr>
          <a:lstStyle>
            <a:lvl1pPr algn="r" defTabSz="457200" rtl="0" eaLnBrk="1" fontAlgn="base" hangingPunct="1">
              <a:spcBef>
                <a:spcPct val="0"/>
              </a:spcBef>
              <a:spcAft>
                <a:spcPct val="0"/>
              </a:spcAft>
              <a:defRPr lang="en-US" sz="4000" b="1" kern="1200" dirty="0">
                <a:ln w="6350">
                  <a:solidFill>
                    <a:schemeClr val="tx1">
                      <a:lumMod val="95000"/>
                      <a:lumOff val="5000"/>
                    </a:schemeClr>
                  </a:solidFill>
                </a:ln>
                <a:solidFill>
                  <a:srgbClr val="FFFFFF"/>
                </a:solidFill>
                <a:effectLst>
                  <a:glow rad="381000">
                    <a:schemeClr val="tx1">
                      <a:alpha val="15000"/>
                    </a:schemeClr>
                  </a:glow>
                </a:effectLst>
                <a:latin typeface="Segoe UI Semibold" panose="020B0702040204020203" pitchFamily="34" charset="0"/>
                <a:ea typeface="ヒラギノ角ゴ Pro W3" pitchFamily="126" charset="-128"/>
                <a:cs typeface="Segoe UI Semibold" panose="020B0702040204020203" pitchFamily="34" charset="0"/>
              </a:defRPr>
            </a:lvl1pPr>
            <a:lvl2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2pPr>
            <a:lvl3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3pPr>
            <a:lvl4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4pPr>
            <a:lvl5pPr algn="l" defTabSz="457200" rtl="0" eaLnBrk="1" fontAlgn="base" hangingPunct="1">
              <a:spcBef>
                <a:spcPct val="0"/>
              </a:spcBef>
              <a:spcAft>
                <a:spcPct val="0"/>
              </a:spcAft>
              <a:defRPr sz="3600">
                <a:solidFill>
                  <a:srgbClr val="0064A5"/>
                </a:solidFill>
                <a:latin typeface="Century Gothic" charset="0"/>
                <a:ea typeface="ヒラギノ角ゴ Pro W3" pitchFamily="126" charset="-128"/>
                <a:cs typeface="Century Gothic" charset="0"/>
              </a:defRPr>
            </a:lvl5pPr>
            <a:lvl6pPr marL="4572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6pPr>
            <a:lvl7pPr marL="9144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7pPr>
            <a:lvl8pPr marL="13716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8pPr>
            <a:lvl9pPr marL="1828800" algn="ctr" defTabSz="457200" rtl="0" eaLnBrk="1" fontAlgn="base" hangingPunct="1">
              <a:spcBef>
                <a:spcPct val="0"/>
              </a:spcBef>
              <a:spcAft>
                <a:spcPct val="0"/>
              </a:spcAft>
              <a:defRPr sz="3600">
                <a:solidFill>
                  <a:srgbClr val="0064A5"/>
                </a:solidFill>
                <a:latin typeface="Gill Sans Light" pitchFamily="126" charset="0"/>
                <a:ea typeface="ヒラギノ角ゴ Pro W3" pitchFamily="126" charset="-128"/>
              </a:defRPr>
            </a:lvl9pPr>
          </a:lstStyle>
          <a:p>
            <a:pPr algn="l">
              <a:lnSpc>
                <a:spcPct val="90000"/>
              </a:lnSpc>
            </a:pPr>
            <a:r>
              <a:rPr lang="en-US" altLang="en-US" sz="3000" spc="-85" dirty="0">
                <a:ln w="6350">
                  <a:noFill/>
                </a:ln>
                <a:solidFill>
                  <a:schemeClr val="tx1">
                    <a:lumMod val="95000"/>
                    <a:lumOff val="5000"/>
                  </a:schemeClr>
                </a:solidFill>
                <a:effectLst/>
                <a:ea typeface="ヒラギノ角ゴ Pro W3" pitchFamily="127" charset="-128"/>
              </a:rPr>
              <a:t>Precautionary Approach</a:t>
            </a:r>
            <a:endParaRPr lang="en-CA" altLang="en-US" sz="3000" spc="-85" dirty="0">
              <a:ln w="6350">
                <a:noFill/>
              </a:ln>
              <a:solidFill>
                <a:schemeClr val="tx1">
                  <a:lumMod val="95000"/>
                  <a:lumOff val="5000"/>
                </a:schemeClr>
              </a:solidFill>
              <a:effectLst/>
              <a:ea typeface="ヒラギノ角ゴ Pro W3" pitchFamily="127" charset="-128"/>
            </a:endParaRPr>
          </a:p>
        </p:txBody>
      </p:sp>
      <p:sp>
        <p:nvSpPr>
          <p:cNvPr id="4" name="Content Placeholder 13">
            <a:extLst>
              <a:ext uri="{FF2B5EF4-FFF2-40B4-BE49-F238E27FC236}">
                <a16:creationId xmlns:a16="http://schemas.microsoft.com/office/drawing/2014/main" id="{7B96ED95-71F5-0974-7C81-5B295E88C0E4}"/>
              </a:ext>
            </a:extLst>
          </p:cNvPr>
          <p:cNvSpPr txBox="1">
            <a:spLocks/>
          </p:cNvSpPr>
          <p:nvPr/>
        </p:nvSpPr>
        <p:spPr>
          <a:xfrm>
            <a:off x="8329165" y="170805"/>
            <a:ext cx="3704336" cy="347670"/>
          </a:xfrm>
          <a:prstGeom prst="rect">
            <a:avLst/>
          </a:prstGeom>
        </p:spPr>
        <p:txBody>
          <a:bodyPr/>
          <a:lstStyle>
            <a:lvl1pPr marL="192881" indent="-192881" algn="l" defTabSz="257175" rtl="0" eaLnBrk="1" fontAlgn="base" hangingPunct="1">
              <a:spcBef>
                <a:spcPct val="20000"/>
              </a:spcBef>
              <a:spcAft>
                <a:spcPct val="0"/>
              </a:spcAft>
              <a:buClr>
                <a:srgbClr val="064163"/>
              </a:buClr>
              <a:buFont typeface="Arial" panose="020B0604020202020204" pitchFamily="34" charset="0"/>
              <a:buChar char="•"/>
              <a:defRPr lang="en-CA" sz="1463" kern="1200" dirty="0">
                <a:solidFill>
                  <a:srgbClr val="595959"/>
                </a:solidFill>
                <a:latin typeface="Century Gothic" pitchFamily="34" charset="0"/>
                <a:ea typeface="ヒラギノ角ゴ Pro W3" pitchFamily="126" charset="-128"/>
                <a:cs typeface="Century Gothic" pitchFamily="34" charset="0"/>
              </a:defRPr>
            </a:lvl1pPr>
            <a:lvl2pPr marL="417910" indent="-160735" algn="l" defTabSz="257175" rtl="0" eaLnBrk="1" fontAlgn="base" hangingPunct="1">
              <a:spcBef>
                <a:spcPct val="20000"/>
              </a:spcBef>
              <a:spcAft>
                <a:spcPct val="0"/>
              </a:spcAft>
              <a:buClr>
                <a:srgbClr val="064163"/>
              </a:buClr>
              <a:buFont typeface="Arial" panose="020B0604020202020204" pitchFamily="34" charset="0"/>
              <a:buChar char="•"/>
              <a:defRPr lang="en-CA" sz="1350" kern="1200" dirty="0">
                <a:solidFill>
                  <a:srgbClr val="595959"/>
                </a:solidFill>
                <a:latin typeface="Century Gothic" pitchFamily="34" charset="0"/>
                <a:ea typeface="ヒラギノ角ゴ Pro W3" pitchFamily="126" charset="-128"/>
                <a:cs typeface="Century Gothic" pitchFamily="34" charset="0"/>
              </a:defRPr>
            </a:lvl2pPr>
            <a:lvl3pPr marL="642938" indent="-128588" algn="l" defTabSz="257175" rtl="0" eaLnBrk="1" fontAlgn="base" hangingPunct="1">
              <a:spcBef>
                <a:spcPct val="20000"/>
              </a:spcBef>
              <a:spcAft>
                <a:spcPct val="0"/>
              </a:spcAft>
              <a:buClr>
                <a:srgbClr val="064163"/>
              </a:buClr>
              <a:buFont typeface="Arial" panose="020B0604020202020204" pitchFamily="34" charset="0"/>
              <a:buChar char="•"/>
              <a:defRPr lang="en-CA" sz="1238" kern="1200" dirty="0">
                <a:solidFill>
                  <a:srgbClr val="595959"/>
                </a:solidFill>
                <a:latin typeface="Century Gothic" pitchFamily="34" charset="0"/>
                <a:ea typeface="ヒラギノ角ゴ Pro W3" pitchFamily="126" charset="-128"/>
                <a:cs typeface="Century Gothic" pitchFamily="34" charset="0"/>
              </a:defRPr>
            </a:lvl3pPr>
            <a:lvl4pPr marL="900113" indent="-128588" algn="l" defTabSz="257175" rtl="0" eaLnBrk="1" fontAlgn="base" hangingPunct="1">
              <a:spcBef>
                <a:spcPct val="20000"/>
              </a:spcBef>
              <a:spcAft>
                <a:spcPct val="0"/>
              </a:spcAft>
              <a:buClr>
                <a:srgbClr val="064163"/>
              </a:buClr>
              <a:buFont typeface="Arial" panose="020B0604020202020204" pitchFamily="34" charset="0"/>
              <a:buChar char="•"/>
              <a:defRPr lang="en-CA" sz="1125" kern="1200" dirty="0">
                <a:solidFill>
                  <a:srgbClr val="595959"/>
                </a:solidFill>
                <a:latin typeface="Century Gothic" pitchFamily="34" charset="0"/>
                <a:ea typeface="ヒラギノ角ゴ Pro W3" pitchFamily="126" charset="-128"/>
                <a:cs typeface="Century Gothic" pitchFamily="34" charset="0"/>
              </a:defRPr>
            </a:lvl4pPr>
            <a:lvl5pPr marL="1157288" indent="-128588" algn="l" defTabSz="257175"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lgn="r">
              <a:buFont typeface="Arial" panose="020B0604020202020204" pitchFamily="34" charset="0"/>
              <a:buNone/>
            </a:pPr>
            <a:r>
              <a:rPr lang="en-US" sz="2000">
                <a:ln w="6350">
                  <a:noFill/>
                </a:ln>
                <a:solidFill>
                  <a:schemeClr val="bg1"/>
                </a:solidFill>
                <a:latin typeface="Segoe UI Semibold" panose="020B0702040204020203" pitchFamily="34" charset="0"/>
                <a:cs typeface="Segoe UI Semibold" panose="020B0702040204020203" pitchFamily="34" charset="0"/>
              </a:rPr>
              <a:t>INTRODUCTION</a:t>
            </a:r>
            <a:endParaRPr lang="en-US" sz="2000">
              <a:ln w="6350">
                <a:noFill/>
              </a:ln>
              <a:solidFill>
                <a:schemeClr val="bg1"/>
              </a:solidFill>
            </a:endParaRPr>
          </a:p>
          <a:p>
            <a:endParaRPr lang="en-US"/>
          </a:p>
        </p:txBody>
      </p:sp>
      <p:sp>
        <p:nvSpPr>
          <p:cNvPr id="6" name="Content Placeholder 2">
            <a:extLst>
              <a:ext uri="{FF2B5EF4-FFF2-40B4-BE49-F238E27FC236}">
                <a16:creationId xmlns:a16="http://schemas.microsoft.com/office/drawing/2014/main" id="{43DE999D-9836-2309-F0DB-D8D72D72E04A}"/>
              </a:ext>
            </a:extLst>
          </p:cNvPr>
          <p:cNvSpPr txBox="1">
            <a:spLocks/>
          </p:cNvSpPr>
          <p:nvPr/>
        </p:nvSpPr>
        <p:spPr>
          <a:xfrm>
            <a:off x="609606" y="1862707"/>
            <a:ext cx="5190983" cy="3417092"/>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800" dirty="0">
              <a:latin typeface="Segoe UI Semilight" panose="020B0402040204020203" pitchFamily="34" charset="0"/>
              <a:cs typeface="Segoe UI Semilight" panose="020B0402040204020203" pitchFamily="34" charset="0"/>
            </a:endParaRPr>
          </a:p>
        </p:txBody>
      </p:sp>
      <p:sp>
        <p:nvSpPr>
          <p:cNvPr id="10" name="Content Placeholder 2">
            <a:extLst>
              <a:ext uri="{FF2B5EF4-FFF2-40B4-BE49-F238E27FC236}">
                <a16:creationId xmlns:a16="http://schemas.microsoft.com/office/drawing/2014/main" id="{394AB712-7588-0B59-B5DB-12E419B26300}"/>
              </a:ext>
            </a:extLst>
          </p:cNvPr>
          <p:cNvSpPr txBox="1">
            <a:spLocks/>
          </p:cNvSpPr>
          <p:nvPr/>
        </p:nvSpPr>
        <p:spPr>
          <a:xfrm>
            <a:off x="609606" y="2176726"/>
            <a:ext cx="5781807" cy="3103073"/>
          </a:xfrm>
          <a:prstGeom prst="rect">
            <a:avLst/>
          </a:prstGeom>
        </p:spPr>
        <p:txBody>
          <a:bodyPr vert="horz" lIns="51435" tIns="25718" rIns="51435" bIns="25718" rtlCol="0" anchor="ctr">
            <a:noAutofit/>
          </a:bodyPr>
          <a:lstStyle>
            <a:lvl1pPr marL="342900" indent="-342900" algn="l" defTabSz="457200" rtl="0" eaLnBrk="1" fontAlgn="base" hangingPunct="1">
              <a:spcBef>
                <a:spcPct val="20000"/>
              </a:spcBef>
              <a:spcAft>
                <a:spcPct val="0"/>
              </a:spcAft>
              <a:buClr>
                <a:srgbClr val="064163"/>
              </a:buClr>
              <a:buFont typeface="Arial" panose="020B0604020202020204" pitchFamily="34" charset="0"/>
              <a:buChar char="•"/>
              <a:defRPr lang="en-CA" sz="2600" kern="1200" dirty="0">
                <a:solidFill>
                  <a:srgbClr val="595959"/>
                </a:solidFill>
                <a:latin typeface="Century Gothic" pitchFamily="34" charset="0"/>
                <a:ea typeface="ヒラギノ角ゴ Pro W3" pitchFamily="126" charset="-128"/>
                <a:cs typeface="Century Gothic" pitchFamily="34" charset="0"/>
              </a:defRPr>
            </a:lvl1pPr>
            <a:lvl2pPr marL="742950" indent="-285750" algn="l" defTabSz="457200" rtl="0" eaLnBrk="1" fontAlgn="base" hangingPunct="1">
              <a:spcBef>
                <a:spcPct val="20000"/>
              </a:spcBef>
              <a:spcAft>
                <a:spcPct val="0"/>
              </a:spcAft>
              <a:buClr>
                <a:srgbClr val="064163"/>
              </a:buClr>
              <a:buFont typeface="Arial" panose="020B0604020202020204" pitchFamily="34" charset="0"/>
              <a:buChar char="•"/>
              <a:defRPr lang="en-CA" sz="2400" kern="1200" dirty="0">
                <a:solidFill>
                  <a:srgbClr val="595959"/>
                </a:solidFill>
                <a:latin typeface="Century Gothic" pitchFamily="34" charset="0"/>
                <a:ea typeface="ヒラギノ角ゴ Pro W3" pitchFamily="126" charset="-128"/>
                <a:cs typeface="Century Gothic" pitchFamily="34" charset="0"/>
              </a:defRPr>
            </a:lvl2pPr>
            <a:lvl3pPr marL="1143000" indent="-228600" algn="l" defTabSz="457200" rtl="0" eaLnBrk="1" fontAlgn="base" hangingPunct="1">
              <a:spcBef>
                <a:spcPct val="20000"/>
              </a:spcBef>
              <a:spcAft>
                <a:spcPct val="0"/>
              </a:spcAft>
              <a:buClr>
                <a:srgbClr val="064163"/>
              </a:buClr>
              <a:buFont typeface="Arial" panose="020B0604020202020204" pitchFamily="34" charset="0"/>
              <a:buChar char="•"/>
              <a:defRPr lang="en-CA" sz="2200" kern="1200" dirty="0">
                <a:solidFill>
                  <a:srgbClr val="595959"/>
                </a:solidFill>
                <a:latin typeface="Century Gothic" pitchFamily="34" charset="0"/>
                <a:ea typeface="ヒラギノ角ゴ Pro W3" pitchFamily="126" charset="-128"/>
                <a:cs typeface="Century Gothic" pitchFamily="34" charset="0"/>
              </a:defRPr>
            </a:lvl3pPr>
            <a:lvl4pPr marL="1600200" indent="-228600" algn="l" defTabSz="457200" rtl="0" eaLnBrk="1" fontAlgn="base" hangingPunct="1">
              <a:spcBef>
                <a:spcPct val="20000"/>
              </a:spcBef>
              <a:spcAft>
                <a:spcPct val="0"/>
              </a:spcAft>
              <a:buClr>
                <a:srgbClr val="064163"/>
              </a:buClr>
              <a:buFont typeface="Arial" panose="020B0604020202020204" pitchFamily="34" charset="0"/>
              <a:buChar char="•"/>
              <a:defRPr lang="en-CA" sz="2000" kern="1200" dirty="0">
                <a:solidFill>
                  <a:srgbClr val="595959"/>
                </a:solidFill>
                <a:latin typeface="Century Gothic" pitchFamily="34" charset="0"/>
                <a:ea typeface="ヒラギノ角ゴ Pro W3" pitchFamily="126" charset="-128"/>
                <a:cs typeface="Century Gothic" pitchFamily="34" charset="0"/>
              </a:defRPr>
            </a:lvl4pPr>
            <a:lvl5pPr marL="2057400" indent="-228600" algn="l" defTabSz="457200" rtl="0" eaLnBrk="1" fontAlgn="base" hangingPunct="1">
              <a:spcBef>
                <a:spcPct val="20000"/>
              </a:spcBef>
              <a:spcAft>
                <a:spcPct val="0"/>
              </a:spcAft>
              <a:buClr>
                <a:srgbClr val="064163"/>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Segoe UI Semibold" panose="020B0702040204020203" pitchFamily="34" charset="0"/>
                <a:cs typeface="Segoe UI Semibold" panose="020B0702040204020203" pitchFamily="34" charset="0"/>
              </a:rPr>
              <a:t>For SMUs: harvest decisions use reference points</a:t>
            </a:r>
          </a:p>
          <a:p>
            <a:r>
              <a:rPr lang="en-US" sz="2000" dirty="0">
                <a:latin typeface="Segoe UI Semilight" panose="020B0402040204020203" pitchFamily="34" charset="0"/>
                <a:cs typeface="Segoe UI Semilight" panose="020B0402040204020203" pitchFamily="34" charset="0"/>
              </a:rPr>
              <a:t>Limit Reference Point (LRP) = critical harvest threshold</a:t>
            </a:r>
          </a:p>
          <a:p>
            <a:r>
              <a:rPr lang="en-US" sz="2000" dirty="0">
                <a:latin typeface="Segoe UI Semilight" panose="020B0402040204020203" pitchFamily="34" charset="0"/>
                <a:cs typeface="Segoe UI Semilight" panose="020B0402040204020203" pitchFamily="34" charset="0"/>
              </a:rPr>
              <a:t>Below LRP ➔ major stock and ecosystem risk</a:t>
            </a:r>
          </a:p>
          <a:p>
            <a:r>
              <a:rPr lang="en-US" sz="2000" dirty="0">
                <a:latin typeface="Segoe UI Semilight" panose="020B0402040204020203" pitchFamily="34" charset="0"/>
                <a:cs typeface="Segoe UI Semilight" panose="020B0402040204020203" pitchFamily="34" charset="0"/>
              </a:rPr>
              <a:t>Methods for defining LRPs vary by data availability</a:t>
            </a:r>
          </a:p>
        </p:txBody>
      </p:sp>
      <p:pic>
        <p:nvPicPr>
          <p:cNvPr id="8" name="Picture 7" descr="A diagram of a reference point&#10;&#10;AI-generated content may be incorrect.">
            <a:extLst>
              <a:ext uri="{FF2B5EF4-FFF2-40B4-BE49-F238E27FC236}">
                <a16:creationId xmlns:a16="http://schemas.microsoft.com/office/drawing/2014/main" id="{B40019B5-C5F3-91E9-F6D3-0EA3CEE3207A}"/>
              </a:ext>
            </a:extLst>
          </p:cNvPr>
          <p:cNvPicPr>
            <a:picLocks noChangeAspect="1"/>
          </p:cNvPicPr>
          <p:nvPr/>
        </p:nvPicPr>
        <p:blipFill>
          <a:blip r:embed="rId3"/>
          <a:stretch>
            <a:fillRect/>
          </a:stretch>
        </p:blipFill>
        <p:spPr>
          <a:xfrm>
            <a:off x="6679831" y="1940653"/>
            <a:ext cx="5036755" cy="3417092"/>
          </a:xfrm>
          <a:prstGeom prst="rect">
            <a:avLst/>
          </a:prstGeom>
        </p:spPr>
      </p:pic>
      <p:sp>
        <p:nvSpPr>
          <p:cNvPr id="9" name="TextBox 8">
            <a:extLst>
              <a:ext uri="{FF2B5EF4-FFF2-40B4-BE49-F238E27FC236}">
                <a16:creationId xmlns:a16="http://schemas.microsoft.com/office/drawing/2014/main" id="{BFD0EEE0-7FBC-BE9A-553C-852C026B9CE2}"/>
              </a:ext>
            </a:extLst>
          </p:cNvPr>
          <p:cNvSpPr txBox="1"/>
          <p:nvPr/>
        </p:nvSpPr>
        <p:spPr>
          <a:xfrm>
            <a:off x="6804688" y="5371928"/>
            <a:ext cx="5712272" cy="307777"/>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DFO’s precautionary principal </a:t>
            </a:r>
          </a:p>
        </p:txBody>
      </p:sp>
    </p:spTree>
    <p:extLst>
      <p:ext uri="{BB962C8B-B14F-4D97-AF65-F5344CB8AC3E}">
        <p14:creationId xmlns:p14="http://schemas.microsoft.com/office/powerpoint/2010/main" val="18854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6438440|-6043304|-13922118|-2262759|-9803158|Fisheries and Oceans Canada&quot;,&quot;Id&quot;:&quot;66f5d0e33632462e0033c984&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DFO-pp-template">
  <a:themeElements>
    <a:clrScheme name="Custom 32">
      <a:dk1>
        <a:sysClr val="windowText" lastClr="000000"/>
      </a:dk1>
      <a:lt1>
        <a:sysClr val="window" lastClr="FFFFFF"/>
      </a:lt1>
      <a:dk2>
        <a:srgbClr val="1F497D"/>
      </a:dk2>
      <a:lt2>
        <a:srgbClr val="EEECE1"/>
      </a:lt2>
      <a:accent1>
        <a:srgbClr val="0092D2"/>
      </a:accent1>
      <a:accent2>
        <a:srgbClr val="16629B"/>
      </a:accent2>
      <a:accent3>
        <a:srgbClr val="73B632"/>
      </a:accent3>
      <a:accent4>
        <a:srgbClr val="991324"/>
      </a:accent4>
      <a:accent5>
        <a:srgbClr val="441A66"/>
      </a:accent5>
      <a:accent6>
        <a:srgbClr val="E47623"/>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23c0be-402e-4760-9576-16a53459c796" xsi:nil="true"/>
    <lcf76f155ced4ddcb4097134ff3c332f xmlns="285d7f56-9736-4244-bc48-ee91eec08cac">
      <Terms xmlns="http://schemas.microsoft.com/office/infopath/2007/PartnerControls"/>
    </lcf76f155ced4ddcb4097134ff3c332f>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F732A12A0C03468823A6C1E5E95AE2" ma:contentTypeVersion="12" ma:contentTypeDescription="Create a new document." ma:contentTypeScope="" ma:versionID="73bf33e1cfa0e72c740161a2f9dcbfce">
  <xsd:schema xmlns:xsd="http://www.w3.org/2001/XMLSchema" xmlns:xs="http://www.w3.org/2001/XMLSchema" xmlns:p="http://schemas.microsoft.com/office/2006/metadata/properties" xmlns:ns1="http://schemas.microsoft.com/sharepoint/v3" xmlns:ns2="285d7f56-9736-4244-bc48-ee91eec08cac" xmlns:ns3="5223c0be-402e-4760-9576-16a53459c796" targetNamespace="http://schemas.microsoft.com/office/2006/metadata/properties" ma:root="true" ma:fieldsID="4eab9921885c65b4ca2b1f751d3433c0" ns1:_="" ns2:_="" ns3:_="">
    <xsd:import namespace="http://schemas.microsoft.com/sharepoint/v3"/>
    <xsd:import namespace="285d7f56-9736-4244-bc48-ee91eec08cac"/>
    <xsd:import namespace="5223c0be-402e-4760-9576-16a53459c7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5d7f56-9736-4244-bc48-ee91eec08c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cca27c4-1c34-4d50-97f2-be840b0de0b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23c0be-402e-4760-9576-16a53459c79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eef2510-a09e-4168-81ed-2ffc843d6be0}" ma:internalName="TaxCatchAll" ma:showField="CatchAllData" ma:web="5223c0be-402e-4760-9576-16a53459c7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E8055F-6FF5-48B9-B49B-93EF0D823BF2}">
  <ds:schemaRefs>
    <ds:schemaRef ds:uri="http://schemas.microsoft.com/office/2006/metadata/properties"/>
    <ds:schemaRef ds:uri="http://schemas.microsoft.com/sharepoint/v3"/>
    <ds:schemaRef ds:uri="http://schemas.microsoft.com/office/2006/documentManagement/types"/>
    <ds:schemaRef ds:uri="5223c0be-402e-4760-9576-16a53459c796"/>
    <ds:schemaRef ds:uri="http://schemas.microsoft.com/office/infopath/2007/PartnerControls"/>
    <ds:schemaRef ds:uri="http://purl.org/dc/dcmitype/"/>
    <ds:schemaRef ds:uri="http://schemas.openxmlformats.org/package/2006/metadata/core-properties"/>
    <ds:schemaRef ds:uri="285d7f56-9736-4244-bc48-ee91eec08cac"/>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E70851BC-AABB-416E-9B04-A3481CCD8A08}">
  <ds:schemaRefs>
    <ds:schemaRef ds:uri="http://schemas.microsoft.com/sharepoint/v3/contenttype/forms"/>
  </ds:schemaRefs>
</ds:datastoreItem>
</file>

<file path=customXml/itemProps3.xml><?xml version="1.0" encoding="utf-8"?>
<ds:datastoreItem xmlns:ds="http://schemas.openxmlformats.org/officeDocument/2006/customXml" ds:itemID="{23E65393-FB0D-4D6E-9866-77E7610F9F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5d7f56-9736-4244-bc48-ee91eec08cac"/>
    <ds:schemaRef ds:uri="5223c0be-402e-4760-9576-16a53459c7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2208</TotalTime>
  <Words>1988</Words>
  <Application>Microsoft Office PowerPoint</Application>
  <PresentationFormat>Widescreen</PresentationFormat>
  <Paragraphs>598</Paragraphs>
  <Slides>24</Slides>
  <Notes>18</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Century Gothic</vt:lpstr>
      <vt:lpstr>Gill Sans Light</vt:lpstr>
      <vt:lpstr>Segoe UI</vt:lpstr>
      <vt:lpstr>Segoe UI Historic</vt:lpstr>
      <vt:lpstr>Segoe UI Semibold</vt:lpstr>
      <vt:lpstr>Segoe UI Semilight</vt:lpstr>
      <vt:lpstr>ヒラギノ角ゴ Pro W3</vt:lpstr>
      <vt:lpstr>DFO-pp-template</vt:lpstr>
      <vt:lpstr>Preliminary 2025 Pacific Salmon Outlook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DFO-MPO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HALF-PAGE TITLE SLIDE</dc:title>
  <dc:creator>Dobson, Diana</dc:creator>
  <cp:lastModifiedBy>Finnis, Stephen (he, him / il, lui) (DFO/MPO)</cp:lastModifiedBy>
  <cp:revision>27</cp:revision>
  <cp:lastPrinted>2025-01-21T16:33:44Z</cp:lastPrinted>
  <dcterms:created xsi:type="dcterms:W3CDTF">2019-05-01T13:14:54Z</dcterms:created>
  <dcterms:modified xsi:type="dcterms:W3CDTF">2025-11-27T23:03:45Z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0x010100CEF732A12A0C03468823A6C1E5E95AE2</vt:lpwstr>
  </property>
  <property fmtid="{D5CDD505-2E9C-101B-9397-08002B2CF9AE}" pid="3" name="MediaServiceImageTags">
    <vt:lpwstr/>
  </property>
  <property fmtid="{D5CDD505-2E9C-101B-9397-08002B2CF9AE}" pid="4" name="MSIP_Label_4e6cdb53-fd15-486d-84de-c510e3a62203_Enabled">
    <vt:lpwstr>true</vt:lpwstr>
  </property>
  <property fmtid="{D5CDD505-2E9C-101B-9397-08002B2CF9AE}" pid="5" name="MSIP_Label_4e6cdb53-fd15-486d-84de-c510e3a62203_SetDate">
    <vt:lpwstr>2025-07-15T20:47:03Z</vt:lpwstr>
  </property>
  <property fmtid="{D5CDD505-2E9C-101B-9397-08002B2CF9AE}" pid="6" name="MSIP_Label_4e6cdb53-fd15-486d-84de-c510e3a62203_Method">
    <vt:lpwstr>Standard</vt:lpwstr>
  </property>
  <property fmtid="{D5CDD505-2E9C-101B-9397-08002B2CF9AE}" pid="7" name="MSIP_Label_4e6cdb53-fd15-486d-84de-c510e3a62203_Name">
    <vt:lpwstr>UNCLASSIFIED - NON-CLASSIFIÉ</vt:lpwstr>
  </property>
  <property fmtid="{D5CDD505-2E9C-101B-9397-08002B2CF9AE}" pid="8" name="MSIP_Label_4e6cdb53-fd15-486d-84de-c510e3a62203_SiteId">
    <vt:lpwstr>1594fdae-a1d9-4405-915d-011467234338</vt:lpwstr>
  </property>
  <property fmtid="{D5CDD505-2E9C-101B-9397-08002B2CF9AE}" pid="9" name="MSIP_Label_4e6cdb53-fd15-486d-84de-c510e3a62203_ActionId">
    <vt:lpwstr>435500af-319a-49a8-9a06-42283cb0b5dd</vt:lpwstr>
  </property>
  <property fmtid="{D5CDD505-2E9C-101B-9397-08002B2CF9AE}" pid="10" name="MSIP_Label_4e6cdb53-fd15-486d-84de-c510e3a62203_ContentBits">
    <vt:lpwstr>1</vt:lpwstr>
  </property>
  <property fmtid="{D5CDD505-2E9C-101B-9397-08002B2CF9AE}" pid="11" name="MSIP_Label_4e6cdb53-fd15-486d-84de-c510e3a62203_Tag">
    <vt:lpwstr>10, 3, 0, 2</vt:lpwstr>
  </property>
  <property fmtid="{D5CDD505-2E9C-101B-9397-08002B2CF9AE}" pid="12" name="ClassificationContentMarkingHeaderLocations">
    <vt:lpwstr>DFO-pp-template:3</vt:lpwstr>
  </property>
  <property fmtid="{D5CDD505-2E9C-101B-9397-08002B2CF9AE}" pid="13" name="ClassificationContentMarkingHeaderText">
    <vt:lpwstr>Unclassified - Non-Classifié</vt:lpwstr>
  </property>
</Properties>
</file>